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0"/>
  </p:notesMasterIdLst>
  <p:sldIdLst>
    <p:sldId id="256" r:id="rId2"/>
    <p:sldId id="312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272" r:id="rId11"/>
    <p:sldId id="297" r:id="rId12"/>
    <p:sldId id="298" r:id="rId13"/>
    <p:sldId id="275" r:id="rId14"/>
    <p:sldId id="299" r:id="rId15"/>
    <p:sldId id="300" r:id="rId16"/>
    <p:sldId id="301" r:id="rId17"/>
    <p:sldId id="303" r:id="rId18"/>
    <p:sldId id="302" r:id="rId19"/>
    <p:sldId id="280" r:id="rId20"/>
    <p:sldId id="304" r:id="rId21"/>
    <p:sldId id="305" r:id="rId22"/>
    <p:sldId id="306" r:id="rId23"/>
    <p:sldId id="284" r:id="rId24"/>
    <p:sldId id="307" r:id="rId25"/>
    <p:sldId id="308" r:id="rId26"/>
    <p:sldId id="310" r:id="rId27"/>
    <p:sldId id="311" r:id="rId28"/>
    <p:sldId id="263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 snapToObjects="1">
      <p:cViewPr>
        <p:scale>
          <a:sx n="72" d="100"/>
          <a:sy n="72" d="100"/>
        </p:scale>
        <p:origin x="-1230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44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14FD07-8095-4B75-8441-8C195CB59C21}" type="datetimeFigureOut">
              <a:rPr lang="en-MY" smtClean="0"/>
              <a:pPr/>
              <a:t>24/11/2016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A21D3B-8B70-4DAF-98F4-720EEEF87EE2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13157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00C09C7-BACC-4BBA-8224-B35F61D0D36E}" type="datetime1">
              <a:rPr lang="en-US" smtClean="0"/>
              <a:pPr/>
              <a:t>11/24/2016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FF66E056-D5E1-5E4E-9EF8-A7477DF722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09C1-E602-446A-BCDD-C1337E562F66}" type="datetime1">
              <a:rPr lang="en-US" smtClean="0"/>
              <a:pPr/>
              <a:t>11/24/2016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83433-ED75-4A9C-BB2B-C3F64F59E80A}" type="datetime1">
              <a:rPr lang="en-US" smtClean="0"/>
              <a:pPr/>
              <a:t>11/24/2016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F3807E3-F216-444F-A291-05A5AE199E46}" type="datetime1">
              <a:rPr lang="en-US" smtClean="0"/>
              <a:pPr/>
              <a:t>11/24/2016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F66E056-D5E1-5E4E-9EF8-A7477DF7226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BB01D1F-15B9-4120-9DC4-F3163ED27147}" type="datetime1">
              <a:rPr lang="en-US" smtClean="0"/>
              <a:pPr/>
              <a:t>11/24/2016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FF66E056-D5E1-5E4E-9EF8-A7477DF722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39F30-0F97-4CF6-9001-43FE62BE01C1}" type="datetime1">
              <a:rPr lang="en-US" smtClean="0"/>
              <a:pPr/>
              <a:t>11/24/2016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FCC55-03BD-4542-B88B-EECD228B237D}" type="datetime1">
              <a:rPr lang="en-US" smtClean="0"/>
              <a:pPr/>
              <a:t>11/24/2016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90A3D6A-C83B-4F35-BA63-E5FAC3134720}" type="datetime1">
              <a:rPr lang="en-US" smtClean="0"/>
              <a:pPr/>
              <a:t>11/24/2016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F66E056-D5E1-5E4E-9EF8-A7477DF7226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0E383-D772-48B3-9F53-7902E6553F87}" type="datetime1">
              <a:rPr lang="en-US" smtClean="0"/>
              <a:pPr/>
              <a:t>11/24/2016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459A3F7-3F1A-4397-A528-FFA370AF39E6}" type="datetime1">
              <a:rPr lang="en-US" smtClean="0"/>
              <a:pPr/>
              <a:t>11/24/2016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F66E056-D5E1-5E4E-9EF8-A7477DF7226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1216CBF-CB59-46D8-991B-CF44EA475C95}" type="datetime1">
              <a:rPr lang="en-US" smtClean="0"/>
              <a:pPr/>
              <a:t>11/24/2016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F66E056-D5E1-5E4E-9EF8-A7477DF7226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0EBD910-869B-4A90-AE96-83FC8069A09C}" type="datetime1">
              <a:rPr lang="en-US" smtClean="0"/>
              <a:pPr/>
              <a:t>11/24/2016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F66E056-D5E1-5E4E-9EF8-A7477DF7226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tx1"/>
                </a:solidFill>
              </a:rPr>
              <a:t>Diagnosis of MS 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675774"/>
          </a:xfrm>
        </p:spPr>
        <p:txBody>
          <a:bodyPr>
            <a:normAutofit/>
          </a:bodyPr>
          <a:lstStyle/>
          <a:p>
            <a:r>
              <a:rPr lang="en-MY" sz="2000" dirty="0" smtClean="0">
                <a:solidFill>
                  <a:schemeClr val="tx1"/>
                </a:solidFill>
              </a:rPr>
              <a:t>by</a:t>
            </a:r>
          </a:p>
          <a:p>
            <a:r>
              <a:rPr lang="en-US" sz="2000" dirty="0">
                <a:solidFill>
                  <a:schemeClr val="tx1"/>
                </a:solidFill>
              </a:rPr>
              <a:t>Dr. </a:t>
            </a:r>
            <a:r>
              <a:rPr lang="en-US" sz="2000" dirty="0" err="1">
                <a:solidFill>
                  <a:schemeClr val="tx1"/>
                </a:solidFill>
              </a:rPr>
              <a:t>Shanthi</a:t>
            </a:r>
            <a:r>
              <a:rPr lang="en-US" sz="2000" dirty="0">
                <a:solidFill>
                  <a:schemeClr val="tx1"/>
                </a:solidFill>
              </a:rPr>
              <a:t> Viswanathan</a:t>
            </a:r>
            <a:endParaRPr lang="en-US" sz="2000" dirty="0" smtClean="0">
              <a:solidFill>
                <a:schemeClr val="tx1"/>
              </a:solidFill>
            </a:endParaRPr>
          </a:p>
          <a:p>
            <a:r>
              <a:rPr lang="en-US" sz="2000" dirty="0" smtClean="0">
                <a:solidFill>
                  <a:schemeClr val="tx1"/>
                </a:solidFill>
              </a:rPr>
              <a:t>Consultant Neurologist </a:t>
            </a:r>
          </a:p>
          <a:p>
            <a:r>
              <a:rPr lang="en-US" sz="2000" dirty="0" smtClean="0">
                <a:solidFill>
                  <a:schemeClr val="tx1"/>
                </a:solidFill>
              </a:rPr>
              <a:t>Hospital Kuala Lumpur</a:t>
            </a:r>
            <a:endParaRPr lang="en-MY" sz="2000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5112" y="15952"/>
            <a:ext cx="2298389" cy="3536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0" t="33942" b="17924"/>
          <a:stretch>
            <a:fillRect/>
          </a:stretch>
        </p:blipFill>
        <p:spPr bwMode="auto">
          <a:xfrm>
            <a:off x="6510338" y="4953000"/>
            <a:ext cx="2633662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128590"/>
            <a:ext cx="1790842" cy="1519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80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Slide9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2" name="TextBox 2"/>
          <p:cNvSpPr txBox="1">
            <a:spLocks noChangeArrowheads="1"/>
          </p:cNvSpPr>
          <p:nvPr/>
        </p:nvSpPr>
        <p:spPr bwMode="auto">
          <a:xfrm>
            <a:off x="6294784" y="6265863"/>
            <a:ext cx="2743200" cy="46196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US" altLang="en-US" sz="2400" b="1"/>
              <a:t>New Definition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41" t="18919" r="9296" b="50658"/>
          <a:stretch>
            <a:fillRect/>
          </a:stretch>
        </p:blipFill>
        <p:spPr bwMode="auto">
          <a:xfrm>
            <a:off x="648808" y="1519238"/>
            <a:ext cx="7367588" cy="2087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060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3200" b="1" dirty="0">
                <a:solidFill>
                  <a:schemeClr val="tx1"/>
                </a:solidFill>
              </a:rPr>
              <a:t>Diagnosis</a:t>
            </a:r>
            <a:endParaRPr lang="en-MY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18174" cy="487375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800" b="1" dirty="0"/>
              <a:t>Aware of diagnostic </a:t>
            </a:r>
            <a:r>
              <a:rPr lang="en-US" altLang="en-US" sz="2800" b="1" dirty="0" smtClean="0"/>
              <a:t>criteria</a:t>
            </a:r>
            <a:endParaRPr lang="en-US" altLang="en-US" sz="2800" b="1" dirty="0"/>
          </a:p>
          <a:p>
            <a:pPr>
              <a:lnSpc>
                <a:spcPct val="90000"/>
              </a:lnSpc>
            </a:pPr>
            <a:r>
              <a:rPr lang="en-US" altLang="en-US" sz="2800" b="1" dirty="0"/>
              <a:t>Clinical </a:t>
            </a:r>
            <a:r>
              <a:rPr lang="en-US" altLang="en-US" sz="2800" b="1" dirty="0" smtClean="0"/>
              <a:t>- history</a:t>
            </a:r>
            <a:r>
              <a:rPr lang="en-US" altLang="en-US" sz="2800" b="1" dirty="0"/>
              <a:t>, </a:t>
            </a:r>
            <a:r>
              <a:rPr lang="en-US" altLang="en-US" sz="2800" b="1" dirty="0" smtClean="0"/>
              <a:t>examination </a:t>
            </a:r>
            <a:r>
              <a:rPr lang="en-US" altLang="en-US" sz="2800" dirty="0" smtClean="0"/>
              <a:t>(DIS </a:t>
            </a:r>
            <a:r>
              <a:rPr lang="en-US" altLang="en-US" sz="2800" dirty="0"/>
              <a:t>&amp; DIT),  CIS, RR </a:t>
            </a:r>
            <a:r>
              <a:rPr lang="en-US" altLang="en-US" sz="2800" dirty="0" smtClean="0"/>
              <a:t>vs progressive course</a:t>
            </a:r>
            <a:endParaRPr lang="en-US" altLang="en-US" sz="2800" dirty="0"/>
          </a:p>
          <a:p>
            <a:pPr>
              <a:lnSpc>
                <a:spcPct val="90000"/>
              </a:lnSpc>
            </a:pPr>
            <a:r>
              <a:rPr lang="en-US" altLang="en-US" sz="2800" b="1" dirty="0"/>
              <a:t>Laboratory </a:t>
            </a:r>
            <a:r>
              <a:rPr lang="en-US" altLang="en-US" sz="2800" b="1" dirty="0" smtClean="0"/>
              <a:t>ix</a:t>
            </a:r>
            <a:r>
              <a:rPr lang="en-US" altLang="en-US" sz="2800" dirty="0" smtClean="0"/>
              <a:t>: To </a:t>
            </a:r>
            <a:r>
              <a:rPr lang="en-US" altLang="en-US" sz="2800" dirty="0"/>
              <a:t>rule out mimickers</a:t>
            </a:r>
          </a:p>
          <a:p>
            <a:pPr>
              <a:lnSpc>
                <a:spcPct val="90000"/>
              </a:lnSpc>
            </a:pPr>
            <a:r>
              <a:rPr lang="en-US" altLang="en-US" sz="2800" b="1" dirty="0"/>
              <a:t>Neuroimaging</a:t>
            </a:r>
            <a:r>
              <a:rPr lang="en-US" altLang="en-US" sz="2800" dirty="0"/>
              <a:t>: MRI brain &amp; </a:t>
            </a:r>
            <a:r>
              <a:rPr lang="en-US" altLang="en-US" sz="2800" dirty="0" smtClean="0"/>
              <a:t>spine</a:t>
            </a:r>
          </a:p>
          <a:p>
            <a:pPr>
              <a:lnSpc>
                <a:spcPct val="90000"/>
              </a:lnSpc>
            </a:pPr>
            <a:r>
              <a:rPr lang="en-US" altLang="en-US" sz="2800" dirty="0" smtClean="0"/>
              <a:t>Specific </a:t>
            </a:r>
            <a:r>
              <a:rPr lang="en-US" altLang="en-US" sz="2800" dirty="0" err="1" smtClean="0"/>
              <a:t>paraclinical</a:t>
            </a:r>
            <a:r>
              <a:rPr lang="en-US" altLang="en-US" sz="2800" dirty="0" smtClean="0"/>
              <a:t> </a:t>
            </a:r>
            <a:r>
              <a:rPr lang="en-US" altLang="en-US" sz="2800" dirty="0"/>
              <a:t>investigations: CSF </a:t>
            </a:r>
            <a:r>
              <a:rPr lang="en-US" altLang="en-US" sz="2800" dirty="0" err="1"/>
              <a:t>oligoclonal</a:t>
            </a:r>
            <a:r>
              <a:rPr lang="en-US" altLang="en-US" sz="2800" dirty="0"/>
              <a:t> bands </a:t>
            </a:r>
            <a:r>
              <a:rPr lang="en-US" altLang="en-US" sz="2800" dirty="0" smtClean="0"/>
              <a:t>&amp; </a:t>
            </a:r>
            <a:r>
              <a:rPr lang="en-US" altLang="en-US" sz="2800" dirty="0"/>
              <a:t>neurophysiology </a:t>
            </a:r>
            <a:r>
              <a:rPr lang="en-US" altLang="en-US" sz="2800" dirty="0" smtClean="0"/>
              <a:t>e.g. </a:t>
            </a:r>
            <a:r>
              <a:rPr lang="en-US" altLang="en-US" sz="2800" dirty="0"/>
              <a:t>evoked potentials </a:t>
            </a:r>
          </a:p>
          <a:p>
            <a:pPr marL="542925" lvl="1" indent="-277813">
              <a:lnSpc>
                <a:spcPct val="90000"/>
              </a:lnSpc>
            </a:pPr>
            <a:r>
              <a:rPr lang="en-US" altLang="en-US" sz="2400" dirty="0" smtClean="0"/>
              <a:t>Not </a:t>
            </a:r>
            <a:r>
              <a:rPr lang="en-US" altLang="en-US" sz="2400" dirty="0"/>
              <a:t>incorporated in current diagnostic criteria but useful to clarify </a:t>
            </a:r>
            <a:r>
              <a:rPr lang="en-US" altLang="en-US" sz="2400" dirty="0" smtClean="0"/>
              <a:t>the </a:t>
            </a:r>
            <a:r>
              <a:rPr lang="en-US" altLang="en-US" sz="2400" b="1" dirty="0" smtClean="0"/>
              <a:t>risk </a:t>
            </a:r>
            <a:r>
              <a:rPr lang="en-US" altLang="en-US" sz="2400" b="1" dirty="0"/>
              <a:t>of MS in cases of CIS </a:t>
            </a:r>
            <a:r>
              <a:rPr lang="en-US" altLang="en-US" sz="2400" b="1" dirty="0" smtClean="0"/>
              <a:t>&amp; in diagnosis of progressive </a:t>
            </a:r>
            <a:r>
              <a:rPr lang="en-US" altLang="en-US" sz="2400" b="1" dirty="0"/>
              <a:t>MS</a:t>
            </a:r>
          </a:p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9840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3200" b="1" dirty="0">
                <a:solidFill>
                  <a:schemeClr val="tx1"/>
                </a:solidFill>
              </a:rPr>
              <a:t>Diagnostic </a:t>
            </a:r>
            <a:r>
              <a:rPr lang="en-US" altLang="en-US" sz="3200" b="1" dirty="0" smtClean="0">
                <a:solidFill>
                  <a:schemeClr val="tx1"/>
                </a:solidFill>
              </a:rPr>
              <a:t>criteria</a:t>
            </a:r>
            <a:endParaRPr lang="en-MY" sz="3200" b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09221"/>
            <a:ext cx="6878119" cy="14495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610" y="3862374"/>
            <a:ext cx="6241774" cy="11798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13020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1331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49" t="13474" r="13109" b="12941"/>
          <a:stretch>
            <a:fillRect/>
          </a:stretch>
        </p:blipFill>
        <p:spPr>
          <a:xfrm>
            <a:off x="5769" y="-107993"/>
            <a:ext cx="9138231" cy="696599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36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McDonald </a:t>
            </a:r>
            <a:r>
              <a:rPr lang="en-US" sz="3200" b="1" dirty="0">
                <a:solidFill>
                  <a:schemeClr val="tx1"/>
                </a:solidFill>
              </a:rPr>
              <a:t>2010 criteria for MS diagnosis</a:t>
            </a:r>
            <a:endParaRPr lang="en-MY" sz="3200" b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577" y="1703734"/>
            <a:ext cx="7746100" cy="4736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21952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3200" b="1" dirty="0">
                <a:solidFill>
                  <a:schemeClr val="tx1"/>
                </a:solidFill>
              </a:rPr>
              <a:t>Diagnostic </a:t>
            </a:r>
            <a:r>
              <a:rPr lang="en-US" altLang="en-US" sz="3200" b="1" dirty="0" smtClean="0">
                <a:solidFill>
                  <a:schemeClr val="tx1"/>
                </a:solidFill>
              </a:rPr>
              <a:t>criteria</a:t>
            </a:r>
            <a:r>
              <a:rPr lang="en-US" altLang="en-US" sz="2000" b="1" dirty="0" smtClean="0">
                <a:solidFill>
                  <a:schemeClr val="tx1"/>
                </a:solidFill>
              </a:rPr>
              <a:t>-2</a:t>
            </a:r>
            <a:endParaRPr lang="en-MY" sz="2000" b="1" dirty="0">
              <a:solidFill>
                <a:schemeClr val="tx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9588"/>
            <a:ext cx="8281416" cy="434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4687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2284"/>
          </a:xfrm>
        </p:spPr>
        <p:txBody>
          <a:bodyPr>
            <a:normAutofit/>
          </a:bodyPr>
          <a:lstStyle/>
          <a:p>
            <a:r>
              <a:rPr lang="en-US" altLang="en-US" sz="3200" b="1" dirty="0">
                <a:solidFill>
                  <a:schemeClr val="tx1"/>
                </a:solidFill>
              </a:rPr>
              <a:t>Other Investigations</a:t>
            </a:r>
            <a:endParaRPr lang="en-MY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68900"/>
            <a:ext cx="7944678" cy="4873752"/>
          </a:xfrm>
        </p:spPr>
        <p:txBody>
          <a:bodyPr>
            <a:normAutofit/>
          </a:bodyPr>
          <a:lstStyle/>
          <a:p>
            <a:r>
              <a:rPr lang="en-US" altLang="en-US" sz="2800" dirty="0"/>
              <a:t>Lumbar puncture:</a:t>
            </a:r>
            <a:endParaRPr lang="en-MY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44" y="1901677"/>
            <a:ext cx="7016984" cy="3491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762044" y="5491885"/>
            <a:ext cx="763983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MY" sz="1400" dirty="0" smtClean="0"/>
              <a:t>75. Freedman </a:t>
            </a:r>
            <a:r>
              <a:rPr lang="en-MY" sz="1400" dirty="0"/>
              <a:t>MS, </a:t>
            </a:r>
            <a:r>
              <a:rPr lang="en-MY" sz="1400" dirty="0" smtClean="0"/>
              <a:t>et </a:t>
            </a:r>
            <a:r>
              <a:rPr lang="en-MY" sz="1400" dirty="0"/>
              <a:t>al. </a:t>
            </a:r>
            <a:r>
              <a:rPr lang="en-MY" sz="1400" dirty="0" smtClean="0"/>
              <a:t>Arch </a:t>
            </a:r>
            <a:r>
              <a:rPr lang="en-MY" sz="1400" dirty="0"/>
              <a:t>Neurol. 2005;62(6):</a:t>
            </a:r>
            <a:r>
              <a:rPr lang="en-MY" sz="1400" dirty="0" smtClean="0"/>
              <a:t>865-870</a:t>
            </a:r>
            <a:endParaRPr lang="en-MY" sz="1400" dirty="0"/>
          </a:p>
          <a:p>
            <a:r>
              <a:rPr lang="en-MY" sz="1400" dirty="0" smtClean="0"/>
              <a:t>76. </a:t>
            </a:r>
            <a:r>
              <a:rPr lang="en-MY" sz="1400" dirty="0" err="1" smtClean="0"/>
              <a:t>Fortini</a:t>
            </a:r>
            <a:r>
              <a:rPr lang="en-MY" sz="1400" dirty="0" smtClean="0"/>
              <a:t> </a:t>
            </a:r>
            <a:r>
              <a:rPr lang="en-MY" sz="1400" dirty="0"/>
              <a:t>AS, </a:t>
            </a:r>
            <a:r>
              <a:rPr lang="en-MY" sz="1400" dirty="0" smtClean="0"/>
              <a:t>et </a:t>
            </a:r>
            <a:r>
              <a:rPr lang="en-MY" sz="1400" dirty="0"/>
              <a:t>al. </a:t>
            </a:r>
            <a:r>
              <a:rPr lang="en-MY" sz="1400" dirty="0" smtClean="0"/>
              <a:t>Am </a:t>
            </a:r>
            <a:r>
              <a:rPr lang="en-MY" sz="1400" dirty="0"/>
              <a:t>J </a:t>
            </a:r>
            <a:r>
              <a:rPr lang="en-MY" sz="1400" dirty="0" err="1"/>
              <a:t>Clin</a:t>
            </a:r>
            <a:r>
              <a:rPr lang="en-MY" sz="1400" dirty="0"/>
              <a:t> </a:t>
            </a:r>
            <a:r>
              <a:rPr lang="en-MY" sz="1400" dirty="0" err="1"/>
              <a:t>Pathol</a:t>
            </a:r>
            <a:r>
              <a:rPr lang="en-MY" sz="1400" dirty="0"/>
              <a:t>. 2003;120(5):</a:t>
            </a:r>
            <a:r>
              <a:rPr lang="en-MY" sz="1400" dirty="0" smtClean="0"/>
              <a:t>672-675</a:t>
            </a:r>
            <a:endParaRPr lang="en-MY" sz="1400" dirty="0"/>
          </a:p>
          <a:p>
            <a:r>
              <a:rPr lang="en-MY" sz="1400" dirty="0" smtClean="0"/>
              <a:t>77. Dobson </a:t>
            </a:r>
            <a:r>
              <a:rPr lang="en-MY" sz="1400" dirty="0"/>
              <a:t>R, </a:t>
            </a:r>
            <a:r>
              <a:rPr lang="en-MY" sz="1400" dirty="0" smtClean="0"/>
              <a:t>et </a:t>
            </a:r>
            <a:r>
              <a:rPr lang="en-MY" sz="1400" dirty="0"/>
              <a:t>al. </a:t>
            </a:r>
            <a:r>
              <a:rPr lang="en-MY" sz="1400" dirty="0" smtClean="0"/>
              <a:t>J </a:t>
            </a:r>
            <a:r>
              <a:rPr lang="en-MY" sz="1400" dirty="0" err="1"/>
              <a:t>Neurol</a:t>
            </a:r>
            <a:r>
              <a:rPr lang="en-MY" sz="1400" dirty="0"/>
              <a:t> </a:t>
            </a:r>
            <a:r>
              <a:rPr lang="en-MY" sz="1400" dirty="0" err="1"/>
              <a:t>Neurosurg</a:t>
            </a:r>
            <a:r>
              <a:rPr lang="en-MY" sz="1400" dirty="0"/>
              <a:t> Psychiatry. 2013;84(8):</a:t>
            </a:r>
            <a:r>
              <a:rPr lang="en-MY" sz="1400" dirty="0" smtClean="0"/>
              <a:t>909-914</a:t>
            </a:r>
            <a:endParaRPr lang="en-MY" sz="1400" dirty="0"/>
          </a:p>
          <a:p>
            <a:r>
              <a:rPr lang="en-MY" sz="1400" dirty="0" smtClean="0"/>
              <a:t>78. Viswanathan </a:t>
            </a:r>
            <a:r>
              <a:rPr lang="en-MY" sz="1400" dirty="0"/>
              <a:t>S, </a:t>
            </a:r>
            <a:r>
              <a:rPr lang="en-MY" sz="1400" dirty="0" smtClean="0"/>
              <a:t>et </a:t>
            </a:r>
            <a:r>
              <a:rPr lang="en-MY" sz="1400" dirty="0"/>
              <a:t>al. </a:t>
            </a:r>
            <a:r>
              <a:rPr lang="en-MY" sz="1400" dirty="0" err="1" smtClean="0"/>
              <a:t>Mult</a:t>
            </a:r>
            <a:r>
              <a:rPr lang="en-MY" sz="1400" dirty="0" smtClean="0"/>
              <a:t> </a:t>
            </a:r>
            <a:r>
              <a:rPr lang="en-MY" sz="1400" dirty="0" err="1"/>
              <a:t>Scler</a:t>
            </a:r>
            <a:r>
              <a:rPr lang="en-MY" sz="1400" dirty="0"/>
              <a:t> Int. </a:t>
            </a:r>
            <a:r>
              <a:rPr lang="en-MY" sz="1400" dirty="0" smtClean="0"/>
              <a:t>2014;2014:568254</a:t>
            </a:r>
            <a:endParaRPr lang="en-MY" sz="1400" dirty="0"/>
          </a:p>
          <a:p>
            <a:r>
              <a:rPr lang="en-MY" sz="1400" dirty="0"/>
              <a:t>79</a:t>
            </a:r>
            <a:r>
              <a:rPr lang="en-MY" sz="1400" dirty="0" smtClean="0"/>
              <a:t>. </a:t>
            </a:r>
            <a:r>
              <a:rPr lang="en-MY" sz="1400" dirty="0" err="1" smtClean="0"/>
              <a:t>Schäffler</a:t>
            </a:r>
            <a:r>
              <a:rPr lang="en-MY" sz="1400" dirty="0" smtClean="0"/>
              <a:t> </a:t>
            </a:r>
            <a:r>
              <a:rPr lang="en-MY" sz="1400" dirty="0"/>
              <a:t>N, </a:t>
            </a:r>
            <a:r>
              <a:rPr lang="en-MY" sz="1400" dirty="0" smtClean="0"/>
              <a:t>al</a:t>
            </a:r>
            <a:r>
              <a:rPr lang="en-MY" sz="1400" dirty="0"/>
              <a:t>. </a:t>
            </a:r>
            <a:r>
              <a:rPr lang="en-MY" sz="1400" dirty="0" err="1" smtClean="0"/>
              <a:t>Acta</a:t>
            </a:r>
            <a:r>
              <a:rPr lang="en-MY" sz="1400" dirty="0" smtClean="0"/>
              <a:t> </a:t>
            </a:r>
            <a:r>
              <a:rPr lang="en-MY" sz="1400" dirty="0" err="1"/>
              <a:t>Neurol</a:t>
            </a:r>
            <a:r>
              <a:rPr lang="en-MY" sz="1400" dirty="0"/>
              <a:t> Scand. 2011;124(3):151-164</a:t>
            </a:r>
          </a:p>
        </p:txBody>
      </p:sp>
    </p:spTree>
    <p:extLst>
      <p:ext uri="{BB962C8B-B14F-4D97-AF65-F5344CB8AC3E}">
        <p14:creationId xmlns:p14="http://schemas.microsoft.com/office/powerpoint/2010/main" val="20712911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2284"/>
          </a:xfrm>
        </p:spPr>
        <p:txBody>
          <a:bodyPr>
            <a:normAutofit/>
          </a:bodyPr>
          <a:lstStyle/>
          <a:p>
            <a:r>
              <a:rPr lang="en-US" altLang="en-US" sz="3200" b="1" dirty="0">
                <a:solidFill>
                  <a:schemeClr val="tx1"/>
                </a:solidFill>
              </a:rPr>
              <a:t>Other Investigations</a:t>
            </a:r>
            <a:endParaRPr lang="en-MY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68900"/>
            <a:ext cx="7944678" cy="4873752"/>
          </a:xfrm>
        </p:spPr>
        <p:txBody>
          <a:bodyPr>
            <a:normAutofit/>
          </a:bodyPr>
          <a:lstStyle/>
          <a:p>
            <a:r>
              <a:rPr lang="en-US" altLang="en-US" sz="2800" dirty="0"/>
              <a:t>Evoked potentials:</a:t>
            </a:r>
            <a:endParaRPr lang="en-MY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51358" y="5889445"/>
            <a:ext cx="74940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MY" sz="1400" dirty="0" smtClean="0"/>
              <a:t>81</a:t>
            </a:r>
            <a:r>
              <a:rPr lang="en-MY" sz="1400" dirty="0"/>
              <a:t>. </a:t>
            </a:r>
            <a:r>
              <a:rPr lang="en-MY" sz="1400" dirty="0" err="1"/>
              <a:t>Gronseth</a:t>
            </a:r>
            <a:r>
              <a:rPr lang="en-MY" sz="1400" dirty="0"/>
              <a:t> GS, </a:t>
            </a:r>
            <a:r>
              <a:rPr lang="en-MY" sz="1400" dirty="0" smtClean="0"/>
              <a:t>et al. Neurology</a:t>
            </a:r>
            <a:r>
              <a:rPr lang="en-MY" sz="1400" dirty="0"/>
              <a:t>. 2000;54(9):</a:t>
            </a:r>
            <a:r>
              <a:rPr lang="en-MY" sz="1400" dirty="0" smtClean="0"/>
              <a:t>1720-1725</a:t>
            </a:r>
            <a:endParaRPr lang="en-MY" sz="14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184" y="2040837"/>
            <a:ext cx="7483482" cy="3419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61092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535" y="2756452"/>
            <a:ext cx="8128004" cy="1325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40914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77" t="7353" r="20299" b="-980"/>
          <a:stretch>
            <a:fillRect/>
          </a:stretch>
        </p:blipFill>
        <p:spPr>
          <a:xfrm>
            <a:off x="397566" y="403225"/>
            <a:ext cx="2183020" cy="2730500"/>
          </a:xfrm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7" t="4353" r="13100"/>
          <a:stretch>
            <a:fillRect/>
          </a:stretch>
        </p:blipFill>
        <p:spPr bwMode="auto">
          <a:xfrm>
            <a:off x="3278188" y="440149"/>
            <a:ext cx="2541587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4" t="5882" r="17751" b="8997"/>
          <a:stretch>
            <a:fillRect/>
          </a:stretch>
        </p:blipFill>
        <p:spPr bwMode="auto">
          <a:xfrm>
            <a:off x="3301859" y="3429000"/>
            <a:ext cx="2136775" cy="268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77" t="5969" r="17046"/>
          <a:stretch>
            <a:fillRect/>
          </a:stretch>
        </p:blipFill>
        <p:spPr bwMode="auto">
          <a:xfrm flipH="1">
            <a:off x="342900" y="3429000"/>
            <a:ext cx="2238375" cy="268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Content Placeholder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0" t="11111" r="19734" b="10849"/>
          <a:stretch>
            <a:fillRect/>
          </a:stretch>
        </p:blipFill>
        <p:spPr bwMode="auto">
          <a:xfrm>
            <a:off x="5999992" y="3429000"/>
            <a:ext cx="2239962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TextBox 7"/>
          <p:cNvSpPr txBox="1">
            <a:spLocks noChangeArrowheads="1"/>
          </p:cNvSpPr>
          <p:nvPr/>
        </p:nvSpPr>
        <p:spPr bwMode="auto">
          <a:xfrm>
            <a:off x="6248400" y="1447800"/>
            <a:ext cx="2514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US" altLang="en-US" dirty="0">
                <a:latin typeface="+mn-lt"/>
              </a:rPr>
              <a:t>1</a:t>
            </a:r>
            <a:r>
              <a:rPr lang="en-US" altLang="en-US" baseline="30000" dirty="0">
                <a:latin typeface="+mn-lt"/>
              </a:rPr>
              <a:t>ST</a:t>
            </a:r>
            <a:r>
              <a:rPr lang="en-US" altLang="en-US" dirty="0">
                <a:latin typeface="+mn-lt"/>
              </a:rPr>
              <a:t> EPISODE</a:t>
            </a:r>
            <a:r>
              <a:rPr lang="en-US" altLang="en-US" dirty="0" smtClean="0">
                <a:latin typeface="+mn-lt"/>
              </a:rPr>
              <a:t>: OPTIC </a:t>
            </a:r>
            <a:r>
              <a:rPr lang="en-US" altLang="en-US" dirty="0">
                <a:latin typeface="+mn-lt"/>
              </a:rPr>
              <a:t>NEURITIS</a:t>
            </a:r>
          </a:p>
          <a:p>
            <a:r>
              <a:rPr lang="en-US" altLang="en-US" dirty="0">
                <a:latin typeface="+mn-lt"/>
              </a:rPr>
              <a:t>2</a:t>
            </a:r>
            <a:r>
              <a:rPr lang="en-US" altLang="en-US" baseline="30000" dirty="0">
                <a:latin typeface="+mn-lt"/>
              </a:rPr>
              <a:t>ND</a:t>
            </a:r>
            <a:r>
              <a:rPr lang="en-US" altLang="en-US" dirty="0">
                <a:latin typeface="+mn-lt"/>
              </a:rPr>
              <a:t> </a:t>
            </a:r>
            <a:r>
              <a:rPr lang="en-US" altLang="en-US" dirty="0" smtClean="0">
                <a:latin typeface="+mn-lt"/>
              </a:rPr>
              <a:t>EPISODE</a:t>
            </a:r>
            <a:r>
              <a:rPr lang="en-US" altLang="en-US" dirty="0">
                <a:latin typeface="+mn-lt"/>
              </a:rPr>
              <a:t>: INO</a:t>
            </a:r>
          </a:p>
          <a:p>
            <a:r>
              <a:rPr lang="en-US" altLang="en-US" dirty="0">
                <a:latin typeface="+mn-lt"/>
              </a:rPr>
              <a:t>Continues to relapse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7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MY" sz="3200" b="1" dirty="0" smtClean="0">
                <a:solidFill>
                  <a:schemeClr val="tx1"/>
                </a:solidFill>
              </a:rPr>
              <a:t>Learning objectives</a:t>
            </a:r>
            <a:endParaRPr lang="en-MY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18174" cy="4873752"/>
          </a:xfrm>
        </p:spPr>
        <p:txBody>
          <a:bodyPr>
            <a:normAutofit/>
          </a:bodyPr>
          <a:lstStyle/>
          <a:p>
            <a:r>
              <a:rPr lang="en-US" altLang="en-US" sz="2800" dirty="0"/>
              <a:t>To be able to </a:t>
            </a:r>
            <a:r>
              <a:rPr lang="en-US" altLang="en-US" sz="2800" b="1" dirty="0"/>
              <a:t>diagnose</a:t>
            </a:r>
            <a:r>
              <a:rPr lang="en-US" altLang="en-US" sz="2800" dirty="0"/>
              <a:t> patients with MS</a:t>
            </a:r>
          </a:p>
          <a:p>
            <a:endParaRPr lang="en-US" altLang="en-US" sz="2000" dirty="0"/>
          </a:p>
          <a:p>
            <a:r>
              <a:rPr lang="en-US" altLang="en-US" sz="2800" dirty="0"/>
              <a:t>To </a:t>
            </a:r>
            <a:r>
              <a:rPr lang="en-US" altLang="en-US" sz="2800" b="1" dirty="0"/>
              <a:t>rule out mimickers</a:t>
            </a:r>
            <a:r>
              <a:rPr lang="en-US" altLang="en-US" sz="2800" dirty="0"/>
              <a:t> of MS</a:t>
            </a:r>
          </a:p>
          <a:p>
            <a:endParaRPr lang="en-US" altLang="en-US" sz="2000" dirty="0"/>
          </a:p>
          <a:p>
            <a:r>
              <a:rPr lang="en-US" altLang="en-US" sz="2800" dirty="0"/>
              <a:t>To </a:t>
            </a:r>
            <a:r>
              <a:rPr lang="en-US" altLang="en-US" sz="2800" b="1" dirty="0" err="1"/>
              <a:t>recognise</a:t>
            </a:r>
            <a:r>
              <a:rPr lang="en-US" altLang="en-US" sz="2800" dirty="0"/>
              <a:t> the </a:t>
            </a:r>
            <a:r>
              <a:rPr lang="en-US" altLang="en-US" sz="2800" b="1" dirty="0"/>
              <a:t>differential diagnosis </a:t>
            </a:r>
            <a:r>
              <a:rPr lang="en-US" altLang="en-US" sz="2800" dirty="0"/>
              <a:t>of MS</a:t>
            </a:r>
          </a:p>
          <a:p>
            <a:endParaRPr lang="en-MY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97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8" y="287890"/>
            <a:ext cx="8686801" cy="759033"/>
          </a:xfrm>
        </p:spPr>
        <p:txBody>
          <a:bodyPr>
            <a:noAutofit/>
          </a:bodyPr>
          <a:lstStyle/>
          <a:p>
            <a:r>
              <a:rPr lang="en-US" altLang="en-US" sz="2800" b="1" dirty="0">
                <a:solidFill>
                  <a:schemeClr val="tx1"/>
                </a:solidFill>
              </a:rPr>
              <a:t>Differential Diagnosis</a:t>
            </a:r>
            <a:r>
              <a:rPr lang="en-US" altLang="en-US" sz="2800" b="1" dirty="0" smtClean="0">
                <a:solidFill>
                  <a:schemeClr val="tx1"/>
                </a:solidFill>
              </a:rPr>
              <a:t>: “</a:t>
            </a:r>
            <a:r>
              <a:rPr lang="en-US" altLang="en-US" sz="2800" b="1" dirty="0">
                <a:solidFill>
                  <a:schemeClr val="tx1"/>
                </a:solidFill>
              </a:rPr>
              <a:t>No better </a:t>
            </a:r>
            <a:r>
              <a:rPr lang="en-US" altLang="en-US" sz="2800" b="1" dirty="0" smtClean="0">
                <a:solidFill>
                  <a:schemeClr val="tx1"/>
                </a:solidFill>
              </a:rPr>
              <a:t>explanation, rule </a:t>
            </a:r>
            <a:r>
              <a:rPr lang="en-US" altLang="en-US" sz="2800" b="1" dirty="0">
                <a:solidFill>
                  <a:schemeClr val="tx1"/>
                </a:solidFill>
              </a:rPr>
              <a:t>out all mimickers” of MS</a:t>
            </a:r>
            <a:endParaRPr lang="en-MY" sz="2800" b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5680" y="1232464"/>
            <a:ext cx="7426325" cy="4114800"/>
          </a:xfrm>
          <a:noFill/>
          <a:ln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821635" y="5523357"/>
            <a:ext cx="781878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MY" sz="1400" dirty="0" smtClean="0"/>
              <a:t>47. Miller </a:t>
            </a:r>
            <a:r>
              <a:rPr lang="en-MY" sz="1400" dirty="0"/>
              <a:t>DH, </a:t>
            </a:r>
            <a:r>
              <a:rPr lang="en-MY" sz="1400" dirty="0" smtClean="0"/>
              <a:t>et </a:t>
            </a:r>
            <a:r>
              <a:rPr lang="en-MY" sz="1400" dirty="0"/>
              <a:t>al. </a:t>
            </a:r>
            <a:r>
              <a:rPr lang="en-MY" sz="1400" dirty="0" err="1" smtClean="0"/>
              <a:t>Mult</a:t>
            </a:r>
            <a:r>
              <a:rPr lang="en-MY" sz="1400" dirty="0" smtClean="0"/>
              <a:t> </a:t>
            </a:r>
            <a:r>
              <a:rPr lang="en-MY" sz="1400" dirty="0" err="1"/>
              <a:t>Scler</a:t>
            </a:r>
            <a:r>
              <a:rPr lang="en-MY" sz="1400" dirty="0"/>
              <a:t>. 2008;14(9):</a:t>
            </a:r>
            <a:r>
              <a:rPr lang="en-MY" sz="1400" dirty="0" smtClean="0"/>
              <a:t>1157-1174</a:t>
            </a:r>
            <a:endParaRPr lang="en-MY" sz="1400" dirty="0"/>
          </a:p>
          <a:p>
            <a:r>
              <a:rPr lang="en-MY" sz="1400" dirty="0" smtClean="0"/>
              <a:t>48. </a:t>
            </a:r>
            <a:r>
              <a:rPr lang="en-MY" sz="1400" dirty="0" err="1" smtClean="0"/>
              <a:t>Rolak</a:t>
            </a:r>
            <a:r>
              <a:rPr lang="en-MY" sz="1400" dirty="0" smtClean="0"/>
              <a:t> </a:t>
            </a:r>
            <a:r>
              <a:rPr lang="en-MY" sz="1400" dirty="0"/>
              <a:t>LA, </a:t>
            </a:r>
            <a:r>
              <a:rPr lang="en-MY" sz="1400" dirty="0" smtClean="0"/>
              <a:t>et al. The </a:t>
            </a:r>
            <a:r>
              <a:rPr lang="en-MY" sz="1400" dirty="0"/>
              <a:t>Neurologist. 2007;13(2):</a:t>
            </a:r>
            <a:r>
              <a:rPr lang="en-MY" sz="1400" dirty="0" smtClean="0"/>
              <a:t>57-72</a:t>
            </a:r>
            <a:endParaRPr lang="en-MY" sz="1400" dirty="0"/>
          </a:p>
          <a:p>
            <a:r>
              <a:rPr lang="en-MY" sz="1400" dirty="0" smtClean="0"/>
              <a:t>49. Katz </a:t>
            </a:r>
            <a:r>
              <a:rPr lang="en-MY" sz="1400" dirty="0"/>
              <a:t>Sand IB, </a:t>
            </a:r>
            <a:r>
              <a:rPr lang="en-MY" sz="1400" dirty="0" smtClean="0"/>
              <a:t>et al. Continuum </a:t>
            </a:r>
            <a:r>
              <a:rPr lang="en-MY" sz="1400" dirty="0"/>
              <a:t>(</a:t>
            </a:r>
            <a:r>
              <a:rPr lang="en-MY" sz="1400" dirty="0" err="1"/>
              <a:t>Minneap</a:t>
            </a:r>
            <a:r>
              <a:rPr lang="en-MY" sz="1400" dirty="0"/>
              <a:t> </a:t>
            </a:r>
            <a:r>
              <a:rPr lang="en-MY" sz="1400" dirty="0" err="1"/>
              <a:t>Minn</a:t>
            </a:r>
            <a:r>
              <a:rPr lang="en-MY" sz="1400" dirty="0"/>
              <a:t>). 2013;19(4 Multiple Sclerosis):</a:t>
            </a:r>
            <a:r>
              <a:rPr lang="en-MY" sz="1400" dirty="0" smtClean="0"/>
              <a:t>922-943</a:t>
            </a:r>
            <a:endParaRPr lang="en-MY" sz="1400" dirty="0"/>
          </a:p>
          <a:p>
            <a:r>
              <a:rPr lang="en-MY" sz="1400" dirty="0" smtClean="0"/>
              <a:t>50. </a:t>
            </a:r>
            <a:r>
              <a:rPr lang="en-MY" sz="1400" dirty="0" err="1" smtClean="0"/>
              <a:t>Cañellas</a:t>
            </a:r>
            <a:r>
              <a:rPr lang="en-MY" sz="1400" dirty="0" smtClean="0"/>
              <a:t> </a:t>
            </a:r>
            <a:r>
              <a:rPr lang="en-MY" sz="1400" dirty="0"/>
              <a:t>AR, </a:t>
            </a:r>
            <a:r>
              <a:rPr lang="en-MY" sz="1400" dirty="0" smtClean="0"/>
              <a:t>et </a:t>
            </a:r>
            <a:r>
              <a:rPr lang="en-MY" sz="1400" dirty="0"/>
              <a:t>al. </a:t>
            </a:r>
            <a:r>
              <a:rPr lang="en-MY" sz="1400" dirty="0" smtClean="0"/>
              <a:t>Neuroradiology</a:t>
            </a:r>
            <a:r>
              <a:rPr lang="en-MY" sz="1400" dirty="0"/>
              <a:t>. 2007;49(5):</a:t>
            </a:r>
            <a:r>
              <a:rPr lang="en-MY" sz="1400" dirty="0" smtClean="0"/>
              <a:t>393-409</a:t>
            </a:r>
            <a:endParaRPr lang="en-MY" sz="1400" dirty="0"/>
          </a:p>
          <a:p>
            <a:r>
              <a:rPr lang="en-MY" sz="1400" dirty="0" smtClean="0"/>
              <a:t>51. Scolding </a:t>
            </a:r>
            <a:r>
              <a:rPr lang="en-MY" sz="1400" dirty="0"/>
              <a:t>N. </a:t>
            </a:r>
            <a:r>
              <a:rPr lang="en-MY" sz="1400" dirty="0" smtClean="0"/>
              <a:t>J </a:t>
            </a:r>
            <a:r>
              <a:rPr lang="en-MY" sz="1400" dirty="0" err="1"/>
              <a:t>Neurol</a:t>
            </a:r>
            <a:r>
              <a:rPr lang="en-MY" sz="1400" dirty="0"/>
              <a:t> </a:t>
            </a:r>
            <a:r>
              <a:rPr lang="en-MY" sz="1400" dirty="0" err="1"/>
              <a:t>Neurosurg</a:t>
            </a:r>
            <a:r>
              <a:rPr lang="en-MY" sz="1400" dirty="0"/>
              <a:t> Psychiatry. 2001;71 </a:t>
            </a:r>
            <a:r>
              <a:rPr lang="en-MY" sz="1400" dirty="0" err="1"/>
              <a:t>Suppl</a:t>
            </a:r>
            <a:r>
              <a:rPr lang="en-MY" sz="1400" dirty="0"/>
              <a:t> 2:ii9-15</a:t>
            </a:r>
          </a:p>
        </p:txBody>
      </p:sp>
    </p:spTree>
    <p:extLst>
      <p:ext uri="{BB962C8B-B14F-4D97-AF65-F5344CB8AC3E}">
        <p14:creationId xmlns:p14="http://schemas.microsoft.com/office/powerpoint/2010/main" val="12104092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3200" b="1" dirty="0">
                <a:solidFill>
                  <a:schemeClr val="tx1"/>
                </a:solidFill>
              </a:rPr>
              <a:t>Differential Diagnosis</a:t>
            </a:r>
            <a:endParaRPr lang="en-MY" sz="3200" b="1" dirty="0">
              <a:solidFill>
                <a:schemeClr val="tx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75982" y="1722783"/>
            <a:ext cx="7377418" cy="4144617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73457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584" y="26915"/>
            <a:ext cx="5108964" cy="6831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11087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8332" y="122584"/>
            <a:ext cx="6324600" cy="3344863"/>
          </a:xfrm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32" y="3542059"/>
            <a:ext cx="6553200" cy="320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22532" name="Rounded Rectangle 5"/>
          <p:cNvSpPr>
            <a:spLocks noChangeArrowheads="1"/>
          </p:cNvSpPr>
          <p:nvPr/>
        </p:nvSpPr>
        <p:spPr bwMode="auto">
          <a:xfrm>
            <a:off x="7142933" y="1951384"/>
            <a:ext cx="1338458" cy="6096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/>
            <a:r>
              <a:rPr lang="en-US" altLang="en-US" sz="2800" dirty="0" smtClean="0">
                <a:solidFill>
                  <a:srgbClr val="000000"/>
                </a:solidFill>
                <a:latin typeface="+mn-lt"/>
              </a:rPr>
              <a:t>NMO</a:t>
            </a:r>
            <a:endParaRPr lang="en-MY" altLang="en-US" sz="28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2533" name="Rounded Rectangle 6"/>
          <p:cNvSpPr>
            <a:spLocks noChangeArrowheads="1"/>
          </p:cNvSpPr>
          <p:nvPr/>
        </p:nvSpPr>
        <p:spPr bwMode="auto">
          <a:xfrm>
            <a:off x="7523931" y="4618383"/>
            <a:ext cx="745425" cy="5286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/>
            <a:r>
              <a:rPr lang="en-US" altLang="en-US" sz="2800" dirty="0">
                <a:solidFill>
                  <a:srgbClr val="000000"/>
                </a:solidFill>
              </a:rPr>
              <a:t>MS</a:t>
            </a:r>
            <a:endParaRPr lang="en-MY" altLang="en-US" sz="2800" dirty="0">
              <a:solidFill>
                <a:srgbClr val="000000"/>
              </a:solidFill>
            </a:endParaRPr>
          </a:p>
        </p:txBody>
      </p:sp>
      <p:sp>
        <p:nvSpPr>
          <p:cNvPr id="22534" name="TextBox 2"/>
          <p:cNvSpPr txBox="1">
            <a:spLocks noChangeArrowheads="1"/>
          </p:cNvSpPr>
          <p:nvPr/>
        </p:nvSpPr>
        <p:spPr bwMode="auto">
          <a:xfrm>
            <a:off x="4210888" y="3383035"/>
            <a:ext cx="368575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US" altLang="en-US" sz="2000" b="1" dirty="0">
                <a:latin typeface="+mn-lt"/>
              </a:rPr>
              <a:t>Short cord segment </a:t>
            </a:r>
            <a:r>
              <a:rPr lang="en-US" altLang="en-US" sz="2000" b="1" dirty="0" smtClean="0">
                <a:latin typeface="+mn-lt"/>
              </a:rPr>
              <a:t>&lt;3 VS</a:t>
            </a:r>
            <a:r>
              <a:rPr lang="en-US" altLang="en-US" sz="2000" b="1" dirty="0">
                <a:latin typeface="+mn-lt"/>
              </a:rPr>
              <a:t>, peripherally located</a:t>
            </a:r>
            <a:r>
              <a:rPr lang="en-US" altLang="en-US" sz="2000" dirty="0">
                <a:latin typeface="+mn-lt"/>
              </a:rPr>
              <a:t>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94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3200" b="1" dirty="0">
                <a:solidFill>
                  <a:schemeClr val="tx1"/>
                </a:solidFill>
              </a:rPr>
              <a:t>Red </a:t>
            </a:r>
            <a:r>
              <a:rPr lang="en-US" altLang="en-US" sz="3200" b="1" dirty="0" smtClean="0">
                <a:solidFill>
                  <a:schemeClr val="tx1"/>
                </a:solidFill>
              </a:rPr>
              <a:t>Flags! - Not </a:t>
            </a:r>
            <a:r>
              <a:rPr lang="en-US" altLang="en-US" sz="3200" b="1" dirty="0">
                <a:solidFill>
                  <a:schemeClr val="tx1"/>
                </a:solidFill>
              </a:rPr>
              <a:t>MS</a:t>
            </a:r>
            <a:endParaRPr lang="en-MY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MY" sz="2800" dirty="0" smtClean="0"/>
              <a:t>Clinical</a:t>
            </a:r>
          </a:p>
          <a:p>
            <a:endParaRPr lang="en-MY" sz="2000" dirty="0"/>
          </a:p>
          <a:p>
            <a:r>
              <a:rPr lang="en-MY" sz="2800" dirty="0" smtClean="0"/>
              <a:t>Laboratory</a:t>
            </a:r>
          </a:p>
          <a:p>
            <a:endParaRPr lang="en-MY" sz="2000" dirty="0"/>
          </a:p>
          <a:p>
            <a:r>
              <a:rPr lang="en-MY" sz="2800" dirty="0"/>
              <a:t>Neuroimaging</a:t>
            </a:r>
          </a:p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557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50"/>
            <a:ext cx="7467600" cy="706023"/>
          </a:xfrm>
        </p:spPr>
        <p:txBody>
          <a:bodyPr>
            <a:normAutofit/>
          </a:bodyPr>
          <a:lstStyle/>
          <a:p>
            <a:r>
              <a:rPr lang="en-US" altLang="en-US" sz="3200" b="1" dirty="0">
                <a:solidFill>
                  <a:schemeClr val="tx1"/>
                </a:solidFill>
              </a:rPr>
              <a:t>Clinical </a:t>
            </a:r>
            <a:r>
              <a:rPr lang="en-US" altLang="en-US" sz="3200" b="1" dirty="0" smtClean="0">
                <a:solidFill>
                  <a:schemeClr val="tx1"/>
                </a:solidFill>
              </a:rPr>
              <a:t>“red flags”</a:t>
            </a:r>
            <a:endParaRPr lang="en-MY" sz="3200" b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36" y="861398"/>
            <a:ext cx="6701124" cy="14842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556" y="2517924"/>
            <a:ext cx="6913872" cy="125232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556" y="3756996"/>
            <a:ext cx="5250079" cy="286909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07" t="14735" r="7208" b="57214"/>
          <a:stretch>
            <a:fillRect/>
          </a:stretch>
        </p:blipFill>
        <p:spPr bwMode="auto">
          <a:xfrm>
            <a:off x="7463288" y="1484242"/>
            <a:ext cx="1460050" cy="1220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768" y="4267200"/>
            <a:ext cx="2743200" cy="206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88869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598"/>
            <a:ext cx="7467600" cy="719275"/>
          </a:xfrm>
        </p:spPr>
        <p:txBody>
          <a:bodyPr>
            <a:normAutofit/>
          </a:bodyPr>
          <a:lstStyle/>
          <a:p>
            <a:r>
              <a:rPr lang="en-US" altLang="en-US" sz="3200" b="1" dirty="0">
                <a:solidFill>
                  <a:schemeClr val="tx1"/>
                </a:solidFill>
              </a:rPr>
              <a:t>MRI “Red flags”</a:t>
            </a:r>
            <a:endParaRPr lang="en-MY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752072"/>
            <a:ext cx="8103704" cy="2786263"/>
          </a:xfrm>
        </p:spPr>
        <p:txBody>
          <a:bodyPr/>
          <a:lstStyle/>
          <a:p>
            <a:r>
              <a:rPr lang="en-MY" sz="2000" dirty="0" smtClean="0"/>
              <a:t>Cortical</a:t>
            </a:r>
            <a:r>
              <a:rPr lang="en-MY" sz="2000" dirty="0"/>
              <a:t>, lacunar infarcts, haemorrhages, </a:t>
            </a:r>
            <a:r>
              <a:rPr lang="en-MY" sz="2000" dirty="0" err="1" smtClean="0"/>
              <a:t>microhaemorrhages</a:t>
            </a:r>
            <a:endParaRPr lang="en-MY" sz="2000" dirty="0"/>
          </a:p>
          <a:p>
            <a:r>
              <a:rPr lang="en-MY" sz="2000" dirty="0" smtClean="0"/>
              <a:t>Persistent </a:t>
            </a:r>
            <a:r>
              <a:rPr lang="en-MY" sz="2000" dirty="0"/>
              <a:t>gadolinium (</a:t>
            </a:r>
            <a:r>
              <a:rPr lang="en-MY" sz="2000" dirty="0" err="1"/>
              <a:t>Gd</a:t>
            </a:r>
            <a:r>
              <a:rPr lang="en-MY" sz="2000" dirty="0"/>
              <a:t>) enhancement (&gt;3 months)</a:t>
            </a:r>
          </a:p>
          <a:p>
            <a:r>
              <a:rPr lang="en-MY" sz="2000" dirty="0" smtClean="0"/>
              <a:t>Simultaneous </a:t>
            </a:r>
            <a:r>
              <a:rPr lang="en-MY" sz="2000" dirty="0"/>
              <a:t>enhancement of all lesions</a:t>
            </a:r>
          </a:p>
          <a:p>
            <a:r>
              <a:rPr lang="en-MY" sz="2000" dirty="0" smtClean="0"/>
              <a:t>Linear </a:t>
            </a:r>
            <a:r>
              <a:rPr lang="en-MY" sz="2000" dirty="0"/>
              <a:t>medullary </a:t>
            </a:r>
            <a:r>
              <a:rPr lang="en-MY" sz="2000" dirty="0" smtClean="0"/>
              <a:t>&amp; </a:t>
            </a:r>
            <a:r>
              <a:rPr lang="en-MY" sz="2000" dirty="0"/>
              <a:t>periaqueductal lesions</a:t>
            </a:r>
          </a:p>
          <a:p>
            <a:r>
              <a:rPr lang="en-MY" sz="2000" dirty="0" err="1" smtClean="0"/>
              <a:t>Chiasmal</a:t>
            </a:r>
            <a:r>
              <a:rPr lang="en-MY" sz="2000" dirty="0" smtClean="0"/>
              <a:t> </a:t>
            </a:r>
            <a:r>
              <a:rPr lang="en-MY" sz="2000" dirty="0"/>
              <a:t>lesions (acute phase)</a:t>
            </a:r>
          </a:p>
          <a:p>
            <a:r>
              <a:rPr lang="en-MY" sz="2000" dirty="0" smtClean="0"/>
              <a:t>Longitudinally </a:t>
            </a:r>
            <a:r>
              <a:rPr lang="en-MY" sz="2000" dirty="0"/>
              <a:t>extensive contiguous spinal cord lesions </a:t>
            </a:r>
            <a:r>
              <a:rPr lang="en-MY" sz="2000" dirty="0" smtClean="0"/>
              <a:t>≥3 </a:t>
            </a:r>
            <a:r>
              <a:rPr lang="en-MY" sz="2000" dirty="0"/>
              <a:t>VS</a:t>
            </a:r>
          </a:p>
          <a:p>
            <a:r>
              <a:rPr lang="en-MY" sz="2000" dirty="0" smtClean="0"/>
              <a:t>Predominance </a:t>
            </a:r>
            <a:r>
              <a:rPr lang="en-MY" sz="2000" dirty="0"/>
              <a:t>of lesions at the cortical-subcortical </a:t>
            </a:r>
            <a:r>
              <a:rPr lang="en-MY" sz="2000" dirty="0" smtClean="0"/>
              <a:t>junction</a:t>
            </a:r>
            <a:endParaRPr lang="en-MY" sz="2000" dirty="0"/>
          </a:p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63827" y="3554510"/>
            <a:ext cx="8468138" cy="719275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/>
            <a:r>
              <a:rPr lang="en-US" altLang="en-US" sz="3200" b="1" dirty="0" smtClean="0">
                <a:solidFill>
                  <a:schemeClr val="tx1"/>
                </a:solidFill>
              </a:rPr>
              <a:t>Laboratory/</a:t>
            </a:r>
            <a:r>
              <a:rPr lang="en-US" altLang="en-US" sz="3200" b="1" dirty="0" err="1" smtClean="0">
                <a:solidFill>
                  <a:schemeClr val="tx1"/>
                </a:solidFill>
              </a:rPr>
              <a:t>paraclinical</a:t>
            </a:r>
            <a:r>
              <a:rPr lang="en-US" altLang="en-US" sz="3200" b="1" dirty="0" smtClean="0">
                <a:solidFill>
                  <a:schemeClr val="tx1"/>
                </a:solidFill>
              </a:rPr>
              <a:t> </a:t>
            </a:r>
            <a:r>
              <a:rPr lang="en-US" altLang="en-US" sz="3200" b="1" dirty="0">
                <a:solidFill>
                  <a:schemeClr val="tx1"/>
                </a:solidFill>
              </a:rPr>
              <a:t>“Red flags”</a:t>
            </a:r>
            <a:endParaRPr lang="en-MY" sz="320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0576" y="4283732"/>
            <a:ext cx="8103704" cy="278626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MY" sz="2000" dirty="0" smtClean="0"/>
              <a:t>Positive </a:t>
            </a:r>
            <a:r>
              <a:rPr lang="en-MY" sz="2000" dirty="0"/>
              <a:t>anti-Aquaporin 4 antibody </a:t>
            </a:r>
            <a:r>
              <a:rPr lang="en-MY" sz="2000" dirty="0" smtClean="0"/>
              <a:t>titres</a:t>
            </a:r>
            <a:endParaRPr lang="en-MY" sz="2000" dirty="0"/>
          </a:p>
          <a:p>
            <a:pPr defTabSz="914400"/>
            <a:r>
              <a:rPr lang="en-MY" sz="2000" dirty="0" smtClean="0"/>
              <a:t>Abnormal </a:t>
            </a:r>
            <a:r>
              <a:rPr lang="en-MY" sz="2000" dirty="0"/>
              <a:t>connective tissue screens (false positives exist) </a:t>
            </a:r>
          </a:p>
          <a:p>
            <a:pPr defTabSz="914400"/>
            <a:r>
              <a:rPr lang="en-MY" sz="2000" dirty="0"/>
              <a:t>Persistent </a:t>
            </a:r>
            <a:r>
              <a:rPr lang="en-MY" sz="2000" dirty="0" smtClean="0"/>
              <a:t>CSF: </a:t>
            </a:r>
            <a:r>
              <a:rPr lang="en-MY" sz="2000" dirty="0" err="1" smtClean="0"/>
              <a:t>pleocytosis</a:t>
            </a:r>
            <a:r>
              <a:rPr lang="en-MY" sz="2000" dirty="0"/>
              <a:t>; white blood cells </a:t>
            </a:r>
            <a:r>
              <a:rPr lang="en-MY" sz="2000" dirty="0" smtClean="0"/>
              <a:t>&gt;50 </a:t>
            </a:r>
            <a:r>
              <a:rPr lang="en-MY" sz="2000" dirty="0"/>
              <a:t>cells/mm</a:t>
            </a:r>
            <a:r>
              <a:rPr lang="en-MY" sz="2000" baseline="30000" dirty="0"/>
              <a:t>3</a:t>
            </a:r>
            <a:r>
              <a:rPr lang="en-MY" sz="2000" dirty="0" smtClean="0"/>
              <a:t>, protein </a:t>
            </a:r>
            <a:r>
              <a:rPr lang="en-MY" sz="2000" dirty="0"/>
              <a:t>&gt;</a:t>
            </a:r>
            <a:r>
              <a:rPr lang="en-MY" sz="2000" dirty="0" smtClean="0"/>
              <a:t>80mg/</a:t>
            </a:r>
            <a:r>
              <a:rPr lang="en-MY" sz="2000" dirty="0" err="1" smtClean="0"/>
              <a:t>dL</a:t>
            </a:r>
            <a:r>
              <a:rPr lang="en-MY" sz="2000" dirty="0" smtClean="0"/>
              <a:t>, </a:t>
            </a:r>
            <a:r>
              <a:rPr lang="en-MY" sz="2000" dirty="0"/>
              <a:t>presence of </a:t>
            </a:r>
            <a:r>
              <a:rPr lang="en-MY" sz="2000" dirty="0" err="1"/>
              <a:t>polymorphonuclear</a:t>
            </a:r>
            <a:r>
              <a:rPr lang="en-MY" sz="2000" dirty="0"/>
              <a:t> </a:t>
            </a:r>
            <a:r>
              <a:rPr lang="en-MY" sz="2000" dirty="0" smtClean="0"/>
              <a:t>cells</a:t>
            </a:r>
            <a:endParaRPr lang="en-MY" sz="2000" dirty="0"/>
          </a:p>
          <a:p>
            <a:pPr defTabSz="914400"/>
            <a:r>
              <a:rPr lang="en-MY" sz="2000" dirty="0" smtClean="0"/>
              <a:t>Low </a:t>
            </a:r>
            <a:r>
              <a:rPr lang="en-MY" sz="2000" dirty="0"/>
              <a:t>B12 levels, raised </a:t>
            </a:r>
            <a:r>
              <a:rPr lang="en-MY" sz="2000" dirty="0" smtClean="0"/>
              <a:t>ESR</a:t>
            </a:r>
            <a:endParaRPr lang="en-MY" sz="2000" dirty="0"/>
          </a:p>
          <a:p>
            <a:pPr defTabSz="914400"/>
            <a:r>
              <a:rPr lang="en-MY" sz="2000" dirty="0"/>
              <a:t>Abnormal chest </a:t>
            </a:r>
            <a:r>
              <a:rPr lang="en-MY" sz="2000" dirty="0" smtClean="0"/>
              <a:t>x-ray </a:t>
            </a:r>
            <a:r>
              <a:rPr lang="en-MY" sz="2000" dirty="0"/>
              <a:t>with raised serum ACE</a:t>
            </a:r>
          </a:p>
        </p:txBody>
      </p:sp>
    </p:spTree>
    <p:extLst>
      <p:ext uri="{BB962C8B-B14F-4D97-AF65-F5344CB8AC3E}">
        <p14:creationId xmlns:p14="http://schemas.microsoft.com/office/powerpoint/2010/main" val="33888743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MY" sz="3200" b="1" dirty="0" smtClean="0">
                <a:solidFill>
                  <a:schemeClr val="tx1"/>
                </a:solidFill>
              </a:rPr>
              <a:t>Take home messages</a:t>
            </a:r>
            <a:endParaRPr lang="en-MY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426" cy="4873752"/>
          </a:xfrm>
        </p:spPr>
        <p:txBody>
          <a:bodyPr>
            <a:normAutofit fontScale="92500" lnSpcReduction="20000"/>
          </a:bodyPr>
          <a:lstStyle/>
          <a:p>
            <a:r>
              <a:rPr lang="en-US" altLang="en-US" sz="2600" b="1" dirty="0" smtClean="0"/>
              <a:t>No single clinical feature /single test alone </a:t>
            </a:r>
            <a:r>
              <a:rPr lang="en-US" altLang="en-US" sz="2600" dirty="0" smtClean="0"/>
              <a:t>can differentiate the various types of demyelinating diseases</a:t>
            </a:r>
          </a:p>
          <a:p>
            <a:r>
              <a:rPr lang="en-MY" altLang="en-US" sz="2600" b="1" dirty="0" smtClean="0"/>
              <a:t>In difficult to </a:t>
            </a:r>
            <a:r>
              <a:rPr lang="en-MY" altLang="en-US" sz="2600" b="1" dirty="0"/>
              <a:t>diagnose </a:t>
            </a:r>
            <a:r>
              <a:rPr lang="en-MY" altLang="en-US" sz="2600" b="1" dirty="0" smtClean="0"/>
              <a:t>cases</a:t>
            </a:r>
            <a:r>
              <a:rPr lang="en-MY" altLang="en-US" sz="2600" dirty="0" smtClean="0"/>
              <a:t>,</a:t>
            </a:r>
            <a:endParaRPr lang="en-MY" altLang="en-US" sz="2600" dirty="0"/>
          </a:p>
          <a:p>
            <a:pPr marL="542925" lvl="1" indent="-277813">
              <a:buFont typeface="Wingdings" panose="05000000000000000000" pitchFamily="2" charset="2"/>
              <a:buChar char="Ø"/>
            </a:pPr>
            <a:r>
              <a:rPr lang="en-MY" altLang="en-US" sz="2200" dirty="0"/>
              <a:t>need to look at the overall </a:t>
            </a:r>
            <a:r>
              <a:rPr lang="en-MY" altLang="en-US" sz="2200" dirty="0" smtClean="0"/>
              <a:t>picture</a:t>
            </a:r>
            <a:endParaRPr lang="en-MY" altLang="en-US" sz="2200" dirty="0"/>
          </a:p>
          <a:p>
            <a:pPr marL="542925" lvl="1" indent="-277813">
              <a:buFont typeface="Wingdings" panose="05000000000000000000" pitchFamily="2" charset="2"/>
              <a:buChar char="Ø"/>
            </a:pPr>
            <a:r>
              <a:rPr lang="en-MY" altLang="en-US" sz="2200" dirty="0"/>
              <a:t>decide on one course of treatment &amp; </a:t>
            </a:r>
          </a:p>
          <a:p>
            <a:pPr marL="542925" lvl="1" indent="-277813">
              <a:buFont typeface="Wingdings" panose="05000000000000000000" pitchFamily="2" charset="2"/>
              <a:buChar char="Ø"/>
            </a:pPr>
            <a:r>
              <a:rPr lang="en-MY" altLang="en-US" sz="2200" dirty="0"/>
              <a:t>revise treatment plan if it does not work!!</a:t>
            </a:r>
          </a:p>
          <a:p>
            <a:r>
              <a:rPr lang="en-MY" sz="2600" b="1" dirty="0"/>
              <a:t>Only MRI criteria in all </a:t>
            </a:r>
            <a:r>
              <a:rPr lang="en-MY" sz="2600" b="1" dirty="0" smtClean="0"/>
              <a:t>cases </a:t>
            </a:r>
            <a:r>
              <a:rPr lang="en-US" sz="2600" b="1" dirty="0">
                <a:sym typeface="Wingdings" pitchFamily="2" charset="2"/>
              </a:rPr>
              <a:t> </a:t>
            </a:r>
            <a:r>
              <a:rPr lang="en-MY" sz="2600" dirty="0" smtClean="0"/>
              <a:t>not </a:t>
            </a:r>
            <a:r>
              <a:rPr lang="en-MY" sz="2600" dirty="0"/>
              <a:t>enough to differentiate the </a:t>
            </a:r>
            <a:r>
              <a:rPr lang="en-MY" sz="2600" dirty="0" smtClean="0"/>
              <a:t>two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2600" b="1" dirty="0">
                <a:sym typeface="Wingdings" pitchFamily="2" charset="2"/>
              </a:rPr>
              <a:t>Need to take into </a:t>
            </a:r>
            <a:r>
              <a:rPr lang="en-US" sz="2600" b="1" dirty="0" smtClean="0">
                <a:sym typeface="Wingdings" pitchFamily="2" charset="2"/>
              </a:rPr>
              <a:t>account</a:t>
            </a:r>
            <a:r>
              <a:rPr lang="en-US" sz="2600" dirty="0" smtClean="0">
                <a:sym typeface="Wingdings" pitchFamily="2" charset="2"/>
              </a:rPr>
              <a:t>: </a:t>
            </a:r>
            <a:endParaRPr lang="en-US" sz="2600" dirty="0">
              <a:sym typeface="Wingdings" pitchFamily="2" charset="2"/>
            </a:endParaRPr>
          </a:p>
          <a:p>
            <a:pPr marL="542925" lvl="1" indent="-277813" fontAlgn="auto">
              <a:spcAft>
                <a:spcPts val="0"/>
              </a:spcAft>
              <a:buFont typeface="Wingdings" pitchFamily="2" charset="2"/>
              <a:buChar char="ü"/>
              <a:tabLst>
                <a:tab pos="542925" algn="l"/>
              </a:tabLst>
              <a:defRPr/>
            </a:pPr>
            <a:r>
              <a:rPr lang="en-US" sz="2200" i="1" dirty="0">
                <a:sym typeface="Wingdings" pitchFamily="2" charset="2"/>
              </a:rPr>
              <a:t>clinical </a:t>
            </a:r>
            <a:r>
              <a:rPr lang="en-US" sz="2200" i="1" dirty="0" smtClean="0">
                <a:sym typeface="Wingdings" pitchFamily="2" charset="2"/>
              </a:rPr>
              <a:t>phenotype</a:t>
            </a:r>
            <a:endParaRPr lang="en-US" sz="2200" i="1" dirty="0">
              <a:sym typeface="Wingdings" pitchFamily="2" charset="2"/>
            </a:endParaRPr>
          </a:p>
          <a:p>
            <a:pPr marL="542925" lvl="1" indent="-277813" fontAlgn="auto">
              <a:spcAft>
                <a:spcPts val="0"/>
              </a:spcAft>
              <a:buFont typeface="Wingdings" pitchFamily="2" charset="2"/>
              <a:buChar char="ü"/>
              <a:tabLst>
                <a:tab pos="542925" algn="l"/>
              </a:tabLst>
              <a:defRPr/>
            </a:pPr>
            <a:r>
              <a:rPr lang="en-US" sz="2200" i="1" dirty="0" smtClean="0">
                <a:sym typeface="Wingdings" pitchFamily="2" charset="2"/>
              </a:rPr>
              <a:t>anti-AQP4 </a:t>
            </a:r>
            <a:r>
              <a:rPr lang="en-US" sz="2200" i="1" dirty="0">
                <a:sym typeface="Wingdings" pitchFamily="2" charset="2"/>
              </a:rPr>
              <a:t>tests, other available biomarkers to rule out other potential differentials</a:t>
            </a:r>
          </a:p>
          <a:p>
            <a:pPr marL="542925" lvl="1" indent="-277813" fontAlgn="auto">
              <a:spcAft>
                <a:spcPts val="0"/>
              </a:spcAft>
              <a:buFont typeface="Wingdings" pitchFamily="2" charset="2"/>
              <a:buChar char="ü"/>
              <a:tabLst>
                <a:tab pos="542925" algn="l"/>
              </a:tabLst>
              <a:defRPr/>
            </a:pPr>
            <a:r>
              <a:rPr lang="en-US" sz="2200" i="1" dirty="0">
                <a:sym typeface="Wingdings" pitchFamily="2" charset="2"/>
              </a:rPr>
              <a:t>CSF </a:t>
            </a:r>
            <a:r>
              <a:rPr lang="en-US" sz="2200" i="1" dirty="0" smtClean="0">
                <a:sym typeface="Wingdings" pitchFamily="2" charset="2"/>
              </a:rPr>
              <a:t>OCB</a:t>
            </a:r>
            <a:endParaRPr lang="en-US" sz="2200" i="1" dirty="0">
              <a:sym typeface="Wingdings" pitchFamily="2" charset="2"/>
            </a:endParaRPr>
          </a:p>
          <a:p>
            <a:pPr marL="542925" lvl="1" indent="-277813" fontAlgn="auto">
              <a:spcAft>
                <a:spcPts val="0"/>
              </a:spcAft>
              <a:buFont typeface="Wingdings" pitchFamily="2" charset="2"/>
              <a:buChar char="ü"/>
              <a:tabLst>
                <a:tab pos="542925" algn="l"/>
              </a:tabLst>
              <a:defRPr/>
            </a:pPr>
            <a:r>
              <a:rPr lang="en-US" sz="2200" i="1" dirty="0" smtClean="0">
                <a:sym typeface="Wingdings" pitchFamily="2" charset="2"/>
              </a:rPr>
              <a:t>other </a:t>
            </a:r>
            <a:r>
              <a:rPr lang="en-US" sz="2200" i="1" dirty="0">
                <a:sym typeface="Wingdings" pitchFamily="2" charset="2"/>
              </a:rPr>
              <a:t>differential diagnoses</a:t>
            </a:r>
            <a:endParaRPr lang="en-US" sz="2200" i="1" dirty="0"/>
          </a:p>
          <a:p>
            <a:endParaRPr lang="en-MY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4966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MY" sz="3200" dirty="0" smtClean="0">
                <a:solidFill>
                  <a:schemeClr val="tx1"/>
                </a:solidFill>
              </a:rPr>
              <a:t>Thank you</a:t>
            </a:r>
            <a:endParaRPr lang="en-MY" sz="32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5" name="Content Placeholder 7" descr="j031559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44" b="7944"/>
          <a:stretch>
            <a:fillRect/>
          </a:stretch>
        </p:blipFill>
        <p:spPr>
          <a:xfrm>
            <a:off x="2743200" y="2010061"/>
            <a:ext cx="3657600" cy="2195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306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3200" b="1" dirty="0">
                <a:solidFill>
                  <a:schemeClr val="tx1"/>
                </a:solidFill>
              </a:rPr>
              <a:t>Hallmark/”sine qua </a:t>
            </a:r>
            <a:r>
              <a:rPr lang="en-US" altLang="en-US" sz="3200" b="1" dirty="0" smtClean="0">
                <a:solidFill>
                  <a:schemeClr val="tx1"/>
                </a:solidFill>
              </a:rPr>
              <a:t>non” </a:t>
            </a:r>
            <a:r>
              <a:rPr lang="en-US" altLang="en-US" sz="3200" b="1" dirty="0">
                <a:solidFill>
                  <a:schemeClr val="tx1"/>
                </a:solidFill>
              </a:rPr>
              <a:t>of MS</a:t>
            </a:r>
            <a:endParaRPr lang="en-MY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199" y="1600200"/>
            <a:ext cx="7865165" cy="4873752"/>
          </a:xfrm>
        </p:spPr>
        <p:txBody>
          <a:bodyPr>
            <a:normAutofit/>
          </a:bodyPr>
          <a:lstStyle/>
          <a:p>
            <a:r>
              <a:rPr lang="en-US" altLang="en-US" sz="2800" dirty="0"/>
              <a:t>Symptomatic episodes (</a:t>
            </a:r>
            <a:r>
              <a:rPr lang="en-US" altLang="en-US" sz="2800" dirty="0" smtClean="0"/>
              <a:t>involving different </a:t>
            </a:r>
            <a:r>
              <a:rPr lang="en-US" altLang="en-US" sz="2800" dirty="0"/>
              <a:t>parts of CNS</a:t>
            </a:r>
            <a:r>
              <a:rPr lang="en-US" altLang="en-US" sz="2800" dirty="0" smtClean="0"/>
              <a:t>), that </a:t>
            </a:r>
            <a:r>
              <a:rPr lang="en-US" altLang="en-US" sz="2800" dirty="0"/>
              <a:t>are separated in </a:t>
            </a:r>
            <a:r>
              <a:rPr lang="en-US" altLang="en-US" sz="2800" b="1" dirty="0"/>
              <a:t>“time” &amp;</a:t>
            </a:r>
            <a:r>
              <a:rPr lang="en-US" altLang="en-US" sz="2800" b="1" dirty="0" smtClean="0"/>
              <a:t> </a:t>
            </a:r>
            <a:r>
              <a:rPr lang="en-US" altLang="en-US" sz="2800" b="1" dirty="0"/>
              <a:t>“space</a:t>
            </a:r>
            <a:r>
              <a:rPr lang="en-US" altLang="en-US" sz="2800" b="1" dirty="0" smtClean="0"/>
              <a:t>”</a:t>
            </a:r>
          </a:p>
          <a:p>
            <a:pPr marL="0" indent="0">
              <a:buNone/>
            </a:pPr>
            <a:endParaRPr lang="en-US" altLang="en-US" sz="2000" b="1" dirty="0"/>
          </a:p>
          <a:p>
            <a:r>
              <a:rPr lang="en-US" altLang="en-US" sz="2800" b="1" dirty="0"/>
              <a:t>Classic MS symptoms</a:t>
            </a:r>
            <a:endParaRPr lang="en-MY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304" y="4191000"/>
            <a:ext cx="2895600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7071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3200" b="1" dirty="0">
                <a:solidFill>
                  <a:schemeClr val="tx1"/>
                </a:solidFill>
              </a:rPr>
              <a:t>Common Presentations</a:t>
            </a:r>
            <a:endParaRPr lang="en-MY" sz="3200" b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5" name="Picture 3" descr="imag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2"/>
          <a:stretch>
            <a:fillRect/>
          </a:stretch>
        </p:blipFill>
        <p:spPr bwMode="auto">
          <a:xfrm>
            <a:off x="2438400" y="1785724"/>
            <a:ext cx="3957638" cy="448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587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Clinical Features: </a:t>
            </a:r>
            <a:r>
              <a:rPr lang="en-US" sz="3200" b="1" dirty="0" smtClean="0">
                <a:solidFill>
                  <a:schemeClr val="tx1"/>
                </a:solidFill>
              </a:rPr>
              <a:t/>
            </a:r>
            <a:br>
              <a:rPr lang="en-US" sz="3200" b="1" dirty="0" smtClean="0">
                <a:solidFill>
                  <a:schemeClr val="tx1"/>
                </a:solidFill>
              </a:rPr>
            </a:br>
            <a:r>
              <a:rPr lang="en-US" sz="3200" b="1" dirty="0" smtClean="0">
                <a:solidFill>
                  <a:schemeClr val="tx1"/>
                </a:solidFill>
              </a:rPr>
              <a:t>Acute </a:t>
            </a:r>
            <a:r>
              <a:rPr lang="en-US" sz="3200" b="1" dirty="0">
                <a:solidFill>
                  <a:schemeClr val="tx1"/>
                </a:solidFill>
              </a:rPr>
              <a:t>attack/relapse</a:t>
            </a:r>
            <a:endParaRPr lang="en-MY" sz="3200" b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2520" y="1663144"/>
            <a:ext cx="6705600" cy="3429000"/>
          </a:xfrm>
          <a:noFill/>
          <a:ln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4320" y="2272744"/>
            <a:ext cx="21336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3256720" y="5244544"/>
            <a:ext cx="38100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US" altLang="en-US" sz="2000" b="1" dirty="0">
                <a:latin typeface="+mn-lt"/>
              </a:rPr>
              <a:t>YOUNG</a:t>
            </a:r>
          </a:p>
          <a:p>
            <a:endParaRPr lang="en-US" altLang="en-US" sz="1200" b="1" dirty="0">
              <a:latin typeface="+mn-lt"/>
            </a:endParaRPr>
          </a:p>
          <a:p>
            <a:r>
              <a:rPr lang="en-US" altLang="en-US" sz="2000" b="1" dirty="0">
                <a:latin typeface="+mn-lt"/>
              </a:rPr>
              <a:t>FEMALES</a:t>
            </a:r>
          </a:p>
          <a:p>
            <a:endParaRPr lang="en-US" altLang="en-US" sz="1200" b="1" dirty="0">
              <a:latin typeface="+mn-lt"/>
            </a:endParaRPr>
          </a:p>
          <a:p>
            <a:r>
              <a:rPr lang="en-US" altLang="en-US" sz="2000" b="1" dirty="0">
                <a:latin typeface="+mn-lt"/>
              </a:rPr>
              <a:t>ATTACKS/RELAPSES</a:t>
            </a:r>
          </a:p>
        </p:txBody>
      </p:sp>
    </p:spTree>
    <p:extLst>
      <p:ext uri="{BB962C8B-B14F-4D97-AF65-F5344CB8AC3E}">
        <p14:creationId xmlns:p14="http://schemas.microsoft.com/office/powerpoint/2010/main" val="193432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3200" b="1" dirty="0">
                <a:solidFill>
                  <a:schemeClr val="tx1"/>
                </a:solidFill>
              </a:rPr>
              <a:t>Common Presentations</a:t>
            </a:r>
            <a:endParaRPr lang="en-MY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44678" cy="4873752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altLang="en-US" sz="2800" dirty="0"/>
              <a:t>Visual (50%)</a:t>
            </a:r>
          </a:p>
          <a:p>
            <a:pPr marL="639763" lvl="1" indent="-374650">
              <a:lnSpc>
                <a:spcPct val="80000"/>
              </a:lnSpc>
            </a:pPr>
            <a:r>
              <a:rPr lang="en-US" altLang="en-US" sz="2400" dirty="0"/>
              <a:t>Optic neuritis</a:t>
            </a:r>
          </a:p>
          <a:p>
            <a:pPr marL="639763" lvl="1" indent="-374650">
              <a:lnSpc>
                <a:spcPct val="80000"/>
              </a:lnSpc>
            </a:pPr>
            <a:r>
              <a:rPr lang="en-US" altLang="en-US" sz="2400" dirty="0"/>
              <a:t>INO</a:t>
            </a:r>
          </a:p>
          <a:p>
            <a:pPr>
              <a:lnSpc>
                <a:spcPct val="80000"/>
              </a:lnSpc>
            </a:pPr>
            <a:r>
              <a:rPr lang="en-US" altLang="en-US" sz="2800" dirty="0"/>
              <a:t>Motor (89%)</a:t>
            </a:r>
          </a:p>
          <a:p>
            <a:pPr marL="639763" lvl="1" indent="-374650">
              <a:lnSpc>
                <a:spcPct val="80000"/>
              </a:lnSpc>
            </a:pPr>
            <a:r>
              <a:rPr lang="en-US" altLang="en-US" sz="2400" dirty="0"/>
              <a:t>Progressive myelopathy</a:t>
            </a:r>
          </a:p>
          <a:p>
            <a:pPr marL="639763" lvl="1" indent="-374650">
              <a:lnSpc>
                <a:spcPct val="80000"/>
              </a:lnSpc>
            </a:pPr>
            <a:r>
              <a:rPr lang="en-US" altLang="en-US" sz="2400" dirty="0"/>
              <a:t>Incomplete </a:t>
            </a:r>
            <a:r>
              <a:rPr lang="en-US" altLang="en-US" sz="2400" dirty="0" smtClean="0"/>
              <a:t>transverse </a:t>
            </a:r>
            <a:r>
              <a:rPr lang="en-US" altLang="en-US" sz="2400" dirty="0"/>
              <a:t>myelitis</a:t>
            </a:r>
          </a:p>
          <a:p>
            <a:pPr>
              <a:lnSpc>
                <a:spcPct val="80000"/>
              </a:lnSpc>
            </a:pPr>
            <a:r>
              <a:rPr lang="en-US" altLang="en-US" sz="2800" dirty="0"/>
              <a:t>Sensory (87%)</a:t>
            </a:r>
          </a:p>
          <a:p>
            <a:pPr marL="639763" lvl="1" indent="-374650">
              <a:lnSpc>
                <a:spcPct val="80000"/>
              </a:lnSpc>
            </a:pPr>
            <a:r>
              <a:rPr lang="en-US" altLang="en-US" sz="2400" dirty="0" err="1"/>
              <a:t>Lhermitte’s</a:t>
            </a:r>
            <a:endParaRPr lang="en-US" altLang="en-US" sz="2400" dirty="0"/>
          </a:p>
          <a:p>
            <a:pPr marL="639763" lvl="1" indent="-374650">
              <a:lnSpc>
                <a:spcPct val="80000"/>
              </a:lnSpc>
            </a:pPr>
            <a:r>
              <a:rPr lang="en-US" altLang="en-US" sz="2400" dirty="0"/>
              <a:t>Incomplete </a:t>
            </a:r>
            <a:r>
              <a:rPr lang="en-US" altLang="en-US" sz="2400" dirty="0" smtClean="0"/>
              <a:t>transverse myelitis</a:t>
            </a:r>
            <a:endParaRPr lang="en-US" altLang="en-US" sz="2400" dirty="0"/>
          </a:p>
          <a:p>
            <a:pPr>
              <a:lnSpc>
                <a:spcPct val="80000"/>
              </a:lnSpc>
            </a:pPr>
            <a:r>
              <a:rPr lang="en-US" altLang="en-US" sz="2800" dirty="0"/>
              <a:t>Coordination</a:t>
            </a:r>
          </a:p>
          <a:p>
            <a:pPr marL="639763" lvl="1" indent="-374650">
              <a:lnSpc>
                <a:spcPct val="80000"/>
              </a:lnSpc>
            </a:pPr>
            <a:r>
              <a:rPr lang="en-US" altLang="en-US" sz="2400" dirty="0"/>
              <a:t>Ataxia</a:t>
            </a:r>
          </a:p>
          <a:p>
            <a:pPr>
              <a:lnSpc>
                <a:spcPct val="80000"/>
              </a:lnSpc>
            </a:pPr>
            <a:r>
              <a:rPr lang="en-US" altLang="en-US" sz="2800" dirty="0"/>
              <a:t>Gait problems, </a:t>
            </a:r>
            <a:r>
              <a:rPr lang="en-US" altLang="en-US" sz="2800" dirty="0" err="1"/>
              <a:t>Uthoff’s</a:t>
            </a:r>
            <a:r>
              <a:rPr lang="en-US" altLang="en-US" sz="2800" dirty="0"/>
              <a:t> phenomenon</a:t>
            </a:r>
          </a:p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97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3200" b="1" dirty="0">
                <a:solidFill>
                  <a:schemeClr val="tx1"/>
                </a:solidFill>
              </a:rPr>
              <a:t>Unusual Presentations</a:t>
            </a:r>
            <a:endParaRPr lang="en-MY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357188" indent="-357188"/>
            <a:r>
              <a:rPr lang="en-US" altLang="en-US" sz="2800" dirty="0"/>
              <a:t>Paroxysmal </a:t>
            </a:r>
            <a:r>
              <a:rPr lang="en-US" altLang="en-US" sz="2800" dirty="0" smtClean="0"/>
              <a:t>symptoms</a:t>
            </a:r>
          </a:p>
          <a:p>
            <a:pPr marL="357188" indent="-357188"/>
            <a:endParaRPr lang="en-US" altLang="en-US" sz="2000" dirty="0"/>
          </a:p>
          <a:p>
            <a:pPr marL="357188" indent="-357188"/>
            <a:r>
              <a:rPr lang="en-US" altLang="en-US" sz="2800" dirty="0"/>
              <a:t>Cortical symptoms: </a:t>
            </a:r>
            <a:r>
              <a:rPr lang="en-US" altLang="en-US" sz="2800" dirty="0" smtClean="0"/>
              <a:t>aphasia</a:t>
            </a:r>
          </a:p>
          <a:p>
            <a:pPr marL="357188" indent="-357188"/>
            <a:endParaRPr lang="en-US" altLang="en-US" sz="2000" dirty="0"/>
          </a:p>
          <a:p>
            <a:pPr marL="357188" indent="-357188"/>
            <a:r>
              <a:rPr lang="en-US" altLang="en-US" sz="2800" dirty="0"/>
              <a:t>Movement </a:t>
            </a:r>
            <a:r>
              <a:rPr lang="en-US" altLang="en-US" sz="2800" dirty="0" smtClean="0"/>
              <a:t>disorders</a:t>
            </a:r>
          </a:p>
          <a:p>
            <a:pPr marL="357188" indent="-357188"/>
            <a:endParaRPr lang="en-US" altLang="en-US" sz="2000" dirty="0"/>
          </a:p>
          <a:p>
            <a:pPr marL="357188" indent="-357188"/>
            <a:r>
              <a:rPr lang="en-US" altLang="en-US" sz="2800" dirty="0"/>
              <a:t>Seizures </a:t>
            </a:r>
          </a:p>
          <a:p>
            <a:pPr marL="357188" indent="-357188"/>
            <a:endParaRPr lang="en-MY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5" name="Picture 3" descr="imag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072" y="3581400"/>
            <a:ext cx="2425700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137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50"/>
            <a:ext cx="74676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CLINICALLY ISOLATED </a:t>
            </a:r>
            <a:br>
              <a:rPr lang="en-US" sz="3200" b="1" dirty="0">
                <a:solidFill>
                  <a:schemeClr val="tx1"/>
                </a:solidFill>
              </a:rPr>
            </a:br>
            <a:r>
              <a:rPr lang="en-US" sz="3200" b="1" dirty="0">
                <a:solidFill>
                  <a:schemeClr val="tx1"/>
                </a:solidFill>
              </a:rPr>
              <a:t>DEMYELINATING SYNDROME</a:t>
            </a:r>
            <a:endParaRPr lang="en-MY" sz="32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199" y="1218858"/>
            <a:ext cx="7865165" cy="5473490"/>
          </a:xfrm>
        </p:spPr>
        <p:txBody>
          <a:bodyPr>
            <a:normAutofit fontScale="92500" lnSpcReduction="10000"/>
          </a:bodyPr>
          <a:lstStyle/>
          <a:p>
            <a:r>
              <a:rPr lang="en-US" sz="2600" b="1" dirty="0"/>
              <a:t>Clinically </a:t>
            </a:r>
            <a:r>
              <a:rPr lang="en-US" sz="2600" b="1" dirty="0" smtClean="0"/>
              <a:t>Isolated Syndrome (CIS):</a:t>
            </a:r>
          </a:p>
          <a:p>
            <a:pPr marL="715963" lvl="1" indent="-45085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2200" dirty="0" smtClean="0"/>
              <a:t>Acute/subacute </a:t>
            </a:r>
            <a:r>
              <a:rPr lang="en-US" sz="2200" dirty="0"/>
              <a:t>neurological event</a:t>
            </a:r>
          </a:p>
          <a:p>
            <a:pPr marL="715963" lvl="1" indent="-45085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2200" dirty="0"/>
              <a:t>First ever expression of a CNS demyelinating </a:t>
            </a:r>
            <a:r>
              <a:rPr lang="en-US" sz="2200" dirty="0" smtClean="0"/>
              <a:t>event  </a:t>
            </a:r>
            <a:endParaRPr lang="en-US" sz="2200" dirty="0"/>
          </a:p>
          <a:p>
            <a:pPr marL="715963" lvl="1" indent="-450850" fontAlgn="auto"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2200" dirty="0" smtClean="0"/>
              <a:t>Occurs </a:t>
            </a:r>
            <a:r>
              <a:rPr lang="en-US" sz="2200" dirty="0"/>
              <a:t>in </a:t>
            </a:r>
            <a:r>
              <a:rPr lang="en-US" sz="2200" dirty="0" smtClean="0"/>
              <a:t>1/more </a:t>
            </a:r>
            <a:r>
              <a:rPr lang="en-US" sz="2200" dirty="0"/>
              <a:t>sites </a:t>
            </a:r>
            <a:r>
              <a:rPr lang="en-US" sz="2200" dirty="0" smtClean="0"/>
              <a:t>(WARNING </a:t>
            </a:r>
            <a:r>
              <a:rPr lang="en-US" sz="2200" dirty="0"/>
              <a:t>OF MS)</a:t>
            </a:r>
          </a:p>
          <a:p>
            <a:r>
              <a:rPr lang="en-US" sz="2600" b="1" dirty="0" smtClean="0"/>
              <a:t>Typical presentations</a:t>
            </a:r>
          </a:p>
          <a:p>
            <a:pPr marL="639763" lvl="1" indent="-374650" fontAlgn="auto">
              <a:spcAft>
                <a:spcPts val="0"/>
              </a:spcAft>
              <a:defRPr/>
            </a:pPr>
            <a:r>
              <a:rPr lang="en-US" sz="2200" dirty="0"/>
              <a:t>Optic neuritis</a:t>
            </a:r>
          </a:p>
          <a:p>
            <a:pPr marL="639763" lvl="1" indent="-374650" fontAlgn="auto">
              <a:spcAft>
                <a:spcPts val="0"/>
              </a:spcAft>
              <a:defRPr/>
            </a:pPr>
            <a:r>
              <a:rPr lang="en-US" sz="2200" dirty="0" smtClean="0"/>
              <a:t>Myelitis</a:t>
            </a:r>
            <a:endParaRPr lang="en-US" sz="2200" dirty="0"/>
          </a:p>
          <a:p>
            <a:pPr marL="639763" lvl="1" indent="-374650" fontAlgn="auto">
              <a:spcAft>
                <a:spcPts val="0"/>
              </a:spcAft>
              <a:defRPr/>
            </a:pPr>
            <a:r>
              <a:rPr lang="en-US" sz="2200" dirty="0"/>
              <a:t>Cerebellar /Brainstem syndromes</a:t>
            </a:r>
          </a:p>
          <a:p>
            <a:pPr marL="639763" lvl="1" indent="-374650" fontAlgn="auto">
              <a:spcAft>
                <a:spcPts val="0"/>
              </a:spcAft>
              <a:defRPr/>
            </a:pPr>
            <a:r>
              <a:rPr lang="en-US" sz="2200" dirty="0"/>
              <a:t>Cortical event (rare</a:t>
            </a:r>
            <a:r>
              <a:rPr lang="en-US" sz="2200" dirty="0" smtClean="0"/>
              <a:t>)</a:t>
            </a:r>
          </a:p>
          <a:p>
            <a:r>
              <a:rPr lang="en-US" altLang="en-US" sz="2600" b="1" dirty="0" smtClean="0">
                <a:solidFill>
                  <a:srgbClr val="000000"/>
                </a:solidFill>
              </a:rPr>
              <a:t>30 </a:t>
            </a:r>
            <a:r>
              <a:rPr lang="en-US" altLang="en-US" sz="2600" b="1" dirty="0">
                <a:solidFill>
                  <a:srgbClr val="000000"/>
                </a:solidFill>
              </a:rPr>
              <a:t>to 70% of </a:t>
            </a:r>
            <a:r>
              <a:rPr lang="en-US" altLang="en-US" sz="2600" b="1" dirty="0" smtClean="0">
                <a:solidFill>
                  <a:srgbClr val="000000"/>
                </a:solidFill>
              </a:rPr>
              <a:t>pts </a:t>
            </a:r>
            <a:r>
              <a:rPr lang="en-US" altLang="en-US" sz="2600" b="1" dirty="0">
                <a:solidFill>
                  <a:srgbClr val="000000"/>
                </a:solidFill>
              </a:rPr>
              <a:t>with CIS will convert to </a:t>
            </a:r>
            <a:r>
              <a:rPr lang="en-US" altLang="en-US" sz="2600" b="1" dirty="0" smtClean="0">
                <a:solidFill>
                  <a:srgbClr val="000000"/>
                </a:solidFill>
              </a:rPr>
              <a:t>CDMS. Those </a:t>
            </a:r>
            <a:r>
              <a:rPr lang="en-US" altLang="en-US" sz="2600" b="1" dirty="0">
                <a:solidFill>
                  <a:srgbClr val="000000"/>
                </a:solidFill>
              </a:rPr>
              <a:t>at higher </a:t>
            </a:r>
            <a:r>
              <a:rPr lang="en-US" altLang="en-US" sz="2600" b="1" dirty="0" smtClean="0">
                <a:solidFill>
                  <a:srgbClr val="000000"/>
                </a:solidFill>
              </a:rPr>
              <a:t>risk:</a:t>
            </a:r>
            <a:r>
              <a:rPr lang="en-US" altLang="en-US" sz="2600" b="1" baseline="30000" dirty="0" smtClean="0">
                <a:solidFill>
                  <a:srgbClr val="000000"/>
                </a:solidFill>
              </a:rPr>
              <a:t>27</a:t>
            </a:r>
          </a:p>
          <a:p>
            <a:pPr marL="639763" lvl="1" indent="-374650">
              <a:buFont typeface="Wingdings" pitchFamily="2" charset="2"/>
              <a:buChar char="ü"/>
            </a:pPr>
            <a:r>
              <a:rPr lang="en-US" altLang="en-US" sz="2200" b="1" dirty="0" smtClean="0">
                <a:solidFill>
                  <a:srgbClr val="000000"/>
                </a:solidFill>
              </a:rPr>
              <a:t>Abnormal </a:t>
            </a:r>
            <a:r>
              <a:rPr lang="en-US" altLang="en-US" sz="2200" b="1" dirty="0">
                <a:solidFill>
                  <a:srgbClr val="000000"/>
                </a:solidFill>
              </a:rPr>
              <a:t>MRI brain at onset with brain lesions in typical areas for </a:t>
            </a:r>
            <a:r>
              <a:rPr lang="en-US" altLang="en-US" sz="2200" b="1" dirty="0" smtClean="0">
                <a:solidFill>
                  <a:srgbClr val="000000"/>
                </a:solidFill>
              </a:rPr>
              <a:t>MS</a:t>
            </a:r>
            <a:endParaRPr lang="en-US" altLang="en-US" sz="2200" b="1" dirty="0">
              <a:solidFill>
                <a:srgbClr val="000000"/>
              </a:solidFill>
            </a:endParaRPr>
          </a:p>
          <a:p>
            <a:pPr marL="639763" lvl="1" indent="-374650">
              <a:buFont typeface="Wingdings" pitchFamily="2" charset="2"/>
              <a:buChar char="ü"/>
            </a:pPr>
            <a:r>
              <a:rPr lang="en-US" altLang="en-US" sz="2200" b="1" dirty="0">
                <a:solidFill>
                  <a:srgbClr val="000000"/>
                </a:solidFill>
              </a:rPr>
              <a:t>OCB +</a:t>
            </a:r>
            <a:r>
              <a:rPr lang="en-US" altLang="en-US" sz="2200" b="1" dirty="0" err="1" smtClean="0">
                <a:solidFill>
                  <a:srgbClr val="000000"/>
                </a:solidFill>
              </a:rPr>
              <a:t>ve</a:t>
            </a:r>
            <a:endParaRPr lang="en-US" altLang="en-US" sz="2200" b="1" dirty="0" smtClean="0">
              <a:solidFill>
                <a:srgbClr val="000000"/>
              </a:solidFill>
            </a:endParaRPr>
          </a:p>
          <a:p>
            <a:pPr marL="365760" lvl="1" indent="0">
              <a:buNone/>
            </a:pPr>
            <a:endParaRPr lang="en-US" altLang="en-US" sz="2200" b="1" i="1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MY" sz="1500" dirty="0" smtClean="0"/>
              <a:t>     27</a:t>
            </a:r>
            <a:r>
              <a:rPr lang="en-MY" sz="1500" dirty="0"/>
              <a:t>. Miller D, </a:t>
            </a:r>
            <a:r>
              <a:rPr lang="en-MY" sz="1500" dirty="0" smtClean="0"/>
              <a:t>et </a:t>
            </a:r>
            <a:r>
              <a:rPr lang="en-MY" sz="1500" dirty="0"/>
              <a:t>al. </a:t>
            </a:r>
            <a:r>
              <a:rPr lang="en-MY" sz="1500" dirty="0" smtClean="0"/>
              <a:t>Lancet </a:t>
            </a:r>
            <a:r>
              <a:rPr lang="en-MY" sz="1500" dirty="0"/>
              <a:t>Neurol. 2005;4(5):281-288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5" name="Content Placeholder 3" descr="6-1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7950" y="1500188"/>
            <a:ext cx="1201738" cy="104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ight Brace 5"/>
          <p:cNvSpPr/>
          <p:nvPr/>
        </p:nvSpPr>
        <p:spPr>
          <a:xfrm>
            <a:off x="5208105" y="2751484"/>
            <a:ext cx="581508" cy="1249017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MY">
              <a:solidFill>
                <a:prstClr val="black"/>
              </a:solidFill>
            </a:endParaRP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5878585" y="2884005"/>
            <a:ext cx="2178739" cy="1116496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98B954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prstClr val="black"/>
                </a:solidFill>
                <a:latin typeface="+mn-lt"/>
                <a:ea typeface="+mn-ea"/>
              </a:rPr>
              <a:t>85% of individuals</a:t>
            </a:r>
            <a:endParaRPr lang="en-MY" sz="2400" b="1" dirty="0">
              <a:solidFill>
                <a:prstClr val="black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1756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b="1" dirty="0">
                <a:solidFill>
                  <a:schemeClr val="tx1"/>
                </a:solidFill>
              </a:rPr>
              <a:t>Stages of MS</a:t>
            </a:r>
            <a:endParaRPr lang="en-MY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706216"/>
            <a:ext cx="3756991" cy="4655058"/>
          </a:xfrm>
        </p:spPr>
        <p:txBody>
          <a:bodyPr>
            <a:normAutofit fontScale="92500" lnSpcReduction="10000"/>
          </a:bodyPr>
          <a:lstStyle/>
          <a:p>
            <a:r>
              <a:rPr lang="en-US" altLang="en-US" b="1" dirty="0" smtClean="0"/>
              <a:t>Benign</a:t>
            </a:r>
            <a:r>
              <a:rPr lang="en-US" altLang="en-US" dirty="0" smtClean="0"/>
              <a:t> - 10 - 15 years</a:t>
            </a:r>
            <a:r>
              <a:rPr lang="en-US" altLang="en-US" dirty="0"/>
              <a:t>, no attacks, limited disability</a:t>
            </a:r>
          </a:p>
          <a:p>
            <a:r>
              <a:rPr lang="en-US" altLang="en-US" b="1" dirty="0"/>
              <a:t>Relapsing Remitting </a:t>
            </a:r>
            <a:r>
              <a:rPr lang="en-US" altLang="en-US" dirty="0"/>
              <a:t>(85</a:t>
            </a:r>
            <a:r>
              <a:rPr lang="en-US" altLang="en-US" dirty="0" smtClean="0"/>
              <a:t>%): </a:t>
            </a:r>
            <a:r>
              <a:rPr lang="en-US" altLang="en-US" dirty="0"/>
              <a:t>neurological </a:t>
            </a:r>
            <a:r>
              <a:rPr lang="en-US" altLang="en-US" dirty="0" smtClean="0"/>
              <a:t>dysfunction </a:t>
            </a:r>
            <a:r>
              <a:rPr lang="en-US" altLang="en-US" dirty="0"/>
              <a:t>separated in time &amp; space with good recovery &amp; minor disability in between attacks</a:t>
            </a:r>
          </a:p>
          <a:p>
            <a:r>
              <a:rPr lang="en-US" altLang="en-US" b="1" dirty="0"/>
              <a:t>Secondary progressive</a:t>
            </a:r>
          </a:p>
          <a:p>
            <a:r>
              <a:rPr lang="en-US" altLang="en-US" b="1" dirty="0"/>
              <a:t>Primary progressive</a:t>
            </a:r>
          </a:p>
          <a:p>
            <a:r>
              <a:rPr lang="en-US" altLang="en-US" b="1" dirty="0"/>
              <a:t>Progressive </a:t>
            </a:r>
            <a:r>
              <a:rPr lang="en-US" altLang="en-US" b="1" dirty="0" smtClean="0"/>
              <a:t>relapsing</a:t>
            </a:r>
            <a:endParaRPr lang="en-US" altLang="en-US" b="1" dirty="0"/>
          </a:p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66E056-D5E1-5E4E-9EF8-A7477DF72268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5" name="Picture 5" descr="The image “http://www.chumsweb.org/pics/ms_class.jpg” cannot be displayed, because it contains errors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1484313"/>
            <a:ext cx="4792662" cy="513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066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460</TotalTime>
  <Words>785</Words>
  <Application>Microsoft Office PowerPoint</Application>
  <PresentationFormat>On-screen Show (4:3)</PresentationFormat>
  <Paragraphs>161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Oriel</vt:lpstr>
      <vt:lpstr>Diagnosis of MS </vt:lpstr>
      <vt:lpstr>Learning objectives</vt:lpstr>
      <vt:lpstr>Hallmark/”sine qua non” of MS</vt:lpstr>
      <vt:lpstr>Common Presentations</vt:lpstr>
      <vt:lpstr>Clinical Features:  Acute attack/relapse</vt:lpstr>
      <vt:lpstr>Common Presentations</vt:lpstr>
      <vt:lpstr>Unusual Presentations</vt:lpstr>
      <vt:lpstr>CLINICALLY ISOLATED  DEMYELINATING SYNDROME</vt:lpstr>
      <vt:lpstr>Stages of MS</vt:lpstr>
      <vt:lpstr>PowerPoint Presentation</vt:lpstr>
      <vt:lpstr>Diagnosis</vt:lpstr>
      <vt:lpstr>Diagnostic criteria</vt:lpstr>
      <vt:lpstr>PowerPoint Presentation</vt:lpstr>
      <vt:lpstr>McDonald 2010 criteria for MS diagnosis</vt:lpstr>
      <vt:lpstr>Diagnostic criteria-2</vt:lpstr>
      <vt:lpstr>Other Investigations</vt:lpstr>
      <vt:lpstr>Other Investigations</vt:lpstr>
      <vt:lpstr>PowerPoint Presentation</vt:lpstr>
      <vt:lpstr>PowerPoint Presentation</vt:lpstr>
      <vt:lpstr>Differential Diagnosis: “No better explanation, rule out all mimickers” of MS</vt:lpstr>
      <vt:lpstr>Differential Diagnosis</vt:lpstr>
      <vt:lpstr>PowerPoint Presentation</vt:lpstr>
      <vt:lpstr>PowerPoint Presentation</vt:lpstr>
      <vt:lpstr>Red Flags! - Not MS</vt:lpstr>
      <vt:lpstr>Clinical “red flags”</vt:lpstr>
      <vt:lpstr>MRI “Red flags”</vt:lpstr>
      <vt:lpstr>Take home messages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NEUROPSYCHIATRIC PROBLEMS</dc:title>
  <dc:creator>KOK YOON CHEE</dc:creator>
  <cp:lastModifiedBy>DrAmin</cp:lastModifiedBy>
  <cp:revision>34</cp:revision>
  <dcterms:created xsi:type="dcterms:W3CDTF">2016-01-14T05:04:08Z</dcterms:created>
  <dcterms:modified xsi:type="dcterms:W3CDTF">2016-11-24T01:39:07Z</dcterms:modified>
</cp:coreProperties>
</file>